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02" r:id="rId15"/>
    <p:sldId id="272" r:id="rId16"/>
    <p:sldId id="273" r:id="rId17"/>
    <p:sldId id="274" r:id="rId18"/>
    <p:sldId id="303" r:id="rId19"/>
    <p:sldId id="276" r:id="rId20"/>
    <p:sldId id="275" r:id="rId21"/>
    <p:sldId id="305" r:id="rId22"/>
    <p:sldId id="279" r:id="rId23"/>
    <p:sldId id="321" r:id="rId24"/>
    <p:sldId id="320" r:id="rId25"/>
    <p:sldId id="322" r:id="rId26"/>
    <p:sldId id="323" r:id="rId27"/>
    <p:sldId id="293" r:id="rId28"/>
    <p:sldId id="304" r:id="rId29"/>
    <p:sldId id="300" r:id="rId30"/>
    <p:sldId id="277" r:id="rId31"/>
    <p:sldId id="299" r:id="rId32"/>
    <p:sldId id="280" r:id="rId33"/>
    <p:sldId id="278" r:id="rId34"/>
    <p:sldId id="281" r:id="rId35"/>
    <p:sldId id="318" r:id="rId36"/>
    <p:sldId id="282" r:id="rId37"/>
    <p:sldId id="285" r:id="rId38"/>
    <p:sldId id="286" r:id="rId39"/>
    <p:sldId id="284" r:id="rId40"/>
    <p:sldId id="287" r:id="rId41"/>
    <p:sldId id="311" r:id="rId42"/>
    <p:sldId id="283" r:id="rId43"/>
    <p:sldId id="306" r:id="rId44"/>
    <p:sldId id="316" r:id="rId45"/>
    <p:sldId id="310" r:id="rId46"/>
    <p:sldId id="288" r:id="rId47"/>
    <p:sldId id="292" r:id="rId48"/>
    <p:sldId id="307" r:id="rId49"/>
    <p:sldId id="308" r:id="rId50"/>
    <p:sldId id="309" r:id="rId51"/>
    <p:sldId id="295" r:id="rId52"/>
    <p:sldId id="324" r:id="rId53"/>
    <p:sldId id="296" r:id="rId54"/>
    <p:sldId id="297" r:id="rId55"/>
    <p:sldId id="312" r:id="rId56"/>
    <p:sldId id="313" r:id="rId57"/>
    <p:sldId id="314" r:id="rId58"/>
    <p:sldId id="317" r:id="rId59"/>
    <p:sldId id="289" r:id="rId60"/>
    <p:sldId id="294" r:id="rId6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0066"/>
    <a:srgbClr val="FF9933"/>
    <a:srgbClr val="FF0000"/>
    <a:srgbClr val="FFFF00"/>
    <a:srgbClr val="FFCC66"/>
    <a:srgbClr val="33CC33"/>
    <a:srgbClr val="CCFF33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 snapToGrid="0">
      <p:cViewPr>
        <p:scale>
          <a:sx n="75" d="100"/>
          <a:sy n="75" d="100"/>
        </p:scale>
        <p:origin x="-2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31E896-8660-4768-9C0B-5DF3CE765088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097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259D2-55B1-4724-BF9A-7742F67F98CF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935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83465-AD1A-427C-BCFC-06FEC7EA56C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829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94003-D74D-41CC-9A98-40B8F0D17CE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391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90B93F-A767-4907-86BB-B0E87941966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633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378F1-91AB-4A1A-8318-AC54FD160DE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813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7BF06-0A3A-4413-8B84-0FDF551CC9A3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788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F263F-7B2C-450D-BFA6-5858430DA3E1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726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B9D59-3A77-40F8-AFF7-31C123EC300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046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ECCDA-87DB-412A-85ED-4F73BE47AA50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064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F1761-3029-450C-9FDF-7AFD9E12ACF1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650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5BE73-B608-4922-BE85-2199F84193B7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15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C23E5-10E4-4D4F-855B-06545CC5B24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853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EEEBFCE-BEFE-4AED-86BE-DA07D22B8FF7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progression-cycle2%20G%20et%20M.doc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3"/>
            <a:ext cx="7772400" cy="1368003"/>
          </a:xfrm>
        </p:spPr>
        <p:txBody>
          <a:bodyPr/>
          <a:lstStyle/>
          <a:p>
            <a:r>
              <a:rPr lang="fr-FR" altLang="fr-FR" sz="4000" dirty="0">
                <a:solidFill>
                  <a:srgbClr val="FFFF00"/>
                </a:solidFill>
              </a:rPr>
              <a:t>Grandeurs et mesures </a:t>
            </a:r>
            <a:br>
              <a:rPr lang="fr-FR" altLang="fr-FR" sz="4000" dirty="0">
                <a:solidFill>
                  <a:srgbClr val="FFFF00"/>
                </a:solidFill>
              </a:rPr>
            </a:br>
            <a:r>
              <a:rPr lang="fr-FR" altLang="fr-FR" sz="4000" dirty="0">
                <a:solidFill>
                  <a:srgbClr val="FFFF00"/>
                </a:solidFill>
              </a:rPr>
              <a:t>au cycle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7338" y="1772990"/>
            <a:ext cx="8569325" cy="508501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fr-FR" altLang="fr-FR" sz="1800" dirty="0" smtClean="0"/>
              <a:t>Document de référence : </a:t>
            </a:r>
            <a:r>
              <a:rPr lang="fr-FR" altLang="fr-FR" sz="1800" i="1" dirty="0"/>
              <a:t>Jean Luc Despretz – </a:t>
            </a:r>
            <a:r>
              <a:rPr lang="fr-FR" altLang="fr-FR" sz="1800" i="1" dirty="0">
                <a:latin typeface="+mj-lt"/>
              </a:rPr>
              <a:t>CPC</a:t>
            </a:r>
            <a:r>
              <a:rPr lang="fr-FR" altLang="fr-FR" sz="1800" i="1" dirty="0"/>
              <a:t> Landivisiau</a:t>
            </a:r>
            <a:endParaRPr lang="fr-FR" altLang="fr-FR" sz="1800" dirty="0" smtClean="0"/>
          </a:p>
          <a:p>
            <a:pPr algn="l">
              <a:lnSpc>
                <a:spcPct val="90000"/>
              </a:lnSpc>
            </a:pPr>
            <a:r>
              <a:rPr lang="fr-FR" altLang="fr-FR" sz="1800" dirty="0" smtClean="0">
                <a:latin typeface="+mj-lt"/>
              </a:rPr>
              <a:t>Cf /</a:t>
            </a:r>
          </a:p>
          <a:p>
            <a:pPr algn="l">
              <a:lnSpc>
                <a:spcPct val="90000"/>
              </a:lnSpc>
            </a:pPr>
            <a:endParaRPr lang="fr-FR" altLang="fr-FR" sz="1800" dirty="0">
              <a:latin typeface="+mj-lt"/>
            </a:endParaRPr>
          </a:p>
          <a:p>
            <a:pPr algn="l">
              <a:lnSpc>
                <a:spcPct val="90000"/>
              </a:lnSpc>
            </a:pPr>
            <a:r>
              <a:rPr lang="fr-FR" altLang="fr-FR" sz="1800" dirty="0" smtClean="0"/>
              <a:t>Programmes </a:t>
            </a:r>
            <a:r>
              <a:rPr lang="fr-FR" altLang="fr-FR" sz="1800" dirty="0"/>
              <a:t>2008</a:t>
            </a:r>
            <a:br>
              <a:rPr lang="fr-FR" altLang="fr-FR" sz="1800" dirty="0"/>
            </a:br>
            <a:r>
              <a:rPr lang="fr-FR" altLang="fr-FR" sz="1800" dirty="0">
                <a:effectLst/>
              </a:rPr>
              <a:t>Le nombre au cycle 2 – </a:t>
            </a:r>
            <a:r>
              <a:rPr lang="fr-FR" altLang="fr-FR" sz="1800" dirty="0">
                <a:effectLst/>
                <a:latin typeface="+mj-lt"/>
              </a:rPr>
              <a:t>SCEREN </a:t>
            </a:r>
            <a:r>
              <a:rPr lang="fr-FR" altLang="fr-FR" sz="1800" dirty="0">
                <a:effectLst/>
              </a:rPr>
              <a:t>– </a:t>
            </a:r>
            <a:r>
              <a:rPr lang="fr-FR" altLang="fr-FR" sz="1800" dirty="0" err="1">
                <a:effectLst/>
              </a:rPr>
              <a:t>Eduscol</a:t>
            </a:r>
            <a:endParaRPr lang="fr-FR" altLang="fr-FR" sz="1800" dirty="0">
              <a:effectLst/>
            </a:endParaRPr>
          </a:p>
          <a:p>
            <a:pPr algn="l">
              <a:lnSpc>
                <a:spcPct val="90000"/>
              </a:lnSpc>
            </a:pPr>
            <a:r>
              <a:rPr lang="fr-FR" altLang="fr-FR" sz="1800" dirty="0"/>
              <a:t/>
            </a:r>
            <a:br>
              <a:rPr lang="fr-FR" altLang="fr-FR" sz="1800" dirty="0"/>
            </a:br>
            <a:r>
              <a:rPr lang="fr-FR" altLang="fr-FR" sz="1800" dirty="0"/>
              <a:t>Conférences </a:t>
            </a:r>
          </a:p>
          <a:p>
            <a:pPr algn="l">
              <a:lnSpc>
                <a:spcPct val="90000"/>
              </a:lnSpc>
            </a:pPr>
            <a:r>
              <a:rPr lang="fr-FR" altLang="fr-FR" sz="1800" dirty="0">
                <a:effectLst/>
              </a:rPr>
              <a:t>01/2010 : Claude </a:t>
            </a:r>
            <a:r>
              <a:rPr lang="fr-FR" altLang="fr-FR" sz="1800" dirty="0" err="1">
                <a:effectLst/>
              </a:rPr>
              <a:t>Maurin</a:t>
            </a:r>
            <a:r>
              <a:rPr lang="fr-FR" altLang="fr-FR" sz="1800" dirty="0">
                <a:effectLst/>
              </a:rPr>
              <a:t>, </a:t>
            </a:r>
            <a:r>
              <a:rPr lang="fr-FR" altLang="fr-FR" sz="1800" dirty="0">
                <a:effectLst/>
                <a:latin typeface="+mj-lt"/>
              </a:rPr>
              <a:t>PIUFM</a:t>
            </a:r>
            <a:r>
              <a:rPr lang="fr-FR" altLang="fr-FR" sz="1800" dirty="0">
                <a:effectLst/>
              </a:rPr>
              <a:t> d’Aix-Marseille</a:t>
            </a:r>
          </a:p>
          <a:p>
            <a:pPr algn="l">
              <a:lnSpc>
                <a:spcPct val="90000"/>
              </a:lnSpc>
            </a:pPr>
            <a:r>
              <a:rPr lang="fr-FR" altLang="fr-FR" sz="1800" dirty="0">
                <a:effectLst/>
              </a:rPr>
              <a:t>12/2009 : Gérard </a:t>
            </a:r>
            <a:r>
              <a:rPr lang="fr-FR" altLang="fr-FR" sz="1800" dirty="0" err="1">
                <a:effectLst/>
              </a:rPr>
              <a:t>Gerdil-Margueron</a:t>
            </a:r>
            <a:r>
              <a:rPr lang="fr-FR" altLang="fr-FR" sz="1800" dirty="0">
                <a:effectLst/>
              </a:rPr>
              <a:t>, </a:t>
            </a:r>
            <a:r>
              <a:rPr lang="fr-FR" altLang="fr-FR" sz="1800" dirty="0">
                <a:effectLst/>
                <a:latin typeface="+mj-lt"/>
              </a:rPr>
              <a:t>IUFM</a:t>
            </a:r>
            <a:r>
              <a:rPr lang="fr-FR" altLang="fr-FR" sz="1800" dirty="0">
                <a:effectLst/>
              </a:rPr>
              <a:t>-</a:t>
            </a:r>
            <a:r>
              <a:rPr lang="fr-FR" altLang="fr-FR" sz="1800" dirty="0">
                <a:effectLst/>
                <a:latin typeface="+mj-lt"/>
              </a:rPr>
              <a:t>UJF</a:t>
            </a:r>
            <a:r>
              <a:rPr lang="fr-FR" altLang="fr-FR" sz="1800" dirty="0">
                <a:effectLst/>
              </a:rPr>
              <a:t> Grenoble - </a:t>
            </a:r>
            <a:r>
              <a:rPr lang="fr-FR" altLang="fr-FR" sz="1800" dirty="0">
                <a:effectLst/>
                <a:latin typeface="+mj-lt"/>
              </a:rPr>
              <a:t>INRP</a:t>
            </a:r>
            <a:r>
              <a:rPr lang="fr-FR" altLang="fr-FR" sz="1800" dirty="0">
                <a:effectLst/>
              </a:rPr>
              <a:t>-</a:t>
            </a:r>
            <a:r>
              <a:rPr lang="fr-FR" altLang="fr-FR" sz="1800" dirty="0" err="1">
                <a:effectLst/>
              </a:rPr>
              <a:t>Ermel</a:t>
            </a:r>
            <a:endParaRPr lang="fr-FR" altLang="fr-FR" sz="1800" dirty="0">
              <a:effectLst/>
            </a:endParaRPr>
          </a:p>
          <a:p>
            <a:pPr algn="l">
              <a:lnSpc>
                <a:spcPct val="90000"/>
              </a:lnSpc>
            </a:pPr>
            <a:r>
              <a:rPr lang="fr-FR" altLang="fr-FR" sz="1800" dirty="0"/>
              <a:t/>
            </a:r>
            <a:br>
              <a:rPr lang="fr-FR" altLang="fr-FR" sz="1800" dirty="0"/>
            </a:br>
            <a:r>
              <a:rPr lang="fr-FR" altLang="fr-FR" sz="1800" dirty="0"/>
              <a:t>Animations pédagogiques</a:t>
            </a:r>
          </a:p>
          <a:p>
            <a:pPr algn="l">
              <a:lnSpc>
                <a:spcPct val="90000"/>
              </a:lnSpc>
            </a:pPr>
            <a:r>
              <a:rPr lang="fr-FR" altLang="fr-FR" sz="1800" dirty="0">
                <a:effectLst/>
              </a:rPr>
              <a:t>Annick </a:t>
            </a:r>
            <a:r>
              <a:rPr lang="fr-FR" altLang="fr-FR" sz="1800" dirty="0" smtClean="0">
                <a:effectLst/>
              </a:rPr>
              <a:t>Rival </a:t>
            </a:r>
            <a:r>
              <a:rPr lang="fr-FR" altLang="fr-FR" sz="1800" dirty="0">
                <a:effectLst/>
              </a:rPr>
              <a:t>– </a:t>
            </a:r>
            <a:r>
              <a:rPr lang="fr-FR" altLang="fr-FR" sz="1800" dirty="0">
                <a:effectLst/>
                <a:latin typeface="+mj-lt"/>
              </a:rPr>
              <a:t>CPC</a:t>
            </a:r>
            <a:r>
              <a:rPr lang="fr-FR" altLang="fr-FR" sz="1800" dirty="0">
                <a:effectLst/>
              </a:rPr>
              <a:t> Bourgoin</a:t>
            </a:r>
          </a:p>
          <a:p>
            <a:pPr algn="l">
              <a:lnSpc>
                <a:spcPct val="90000"/>
              </a:lnSpc>
            </a:pPr>
            <a:r>
              <a:rPr lang="fr-FR" altLang="fr-FR" sz="1800" dirty="0">
                <a:effectLst/>
              </a:rPr>
              <a:t>Catherine </a:t>
            </a:r>
            <a:r>
              <a:rPr lang="fr-FR" altLang="fr-FR" sz="1800" dirty="0" err="1">
                <a:effectLst/>
              </a:rPr>
              <a:t>Lebreton</a:t>
            </a:r>
            <a:r>
              <a:rPr lang="fr-FR" altLang="fr-FR" sz="1800" dirty="0">
                <a:effectLst/>
              </a:rPr>
              <a:t>, </a:t>
            </a:r>
            <a:r>
              <a:rPr lang="fr-FR" altLang="fr-FR" sz="1800" dirty="0">
                <a:effectLst/>
                <a:latin typeface="+mj-lt"/>
              </a:rPr>
              <a:t>CPC</a:t>
            </a:r>
            <a:r>
              <a:rPr lang="fr-FR" altLang="fr-FR" sz="1800" dirty="0">
                <a:effectLst/>
              </a:rPr>
              <a:t> Allonnes</a:t>
            </a:r>
            <a:br>
              <a:rPr lang="fr-FR" altLang="fr-FR" sz="1800" dirty="0">
                <a:effectLst/>
              </a:rPr>
            </a:br>
            <a:endParaRPr lang="fr-FR" altLang="fr-FR" sz="1800" dirty="0">
              <a:effectLst/>
            </a:endParaRPr>
          </a:p>
          <a:p>
            <a:pPr algn="l">
              <a:lnSpc>
                <a:spcPct val="90000"/>
              </a:lnSpc>
            </a:pPr>
            <a:r>
              <a:rPr lang="fr-FR" altLang="fr-FR" sz="1800" dirty="0" smtClean="0"/>
              <a:t>Manuels </a:t>
            </a:r>
            <a:r>
              <a:rPr lang="fr-FR" altLang="fr-FR" sz="1800" dirty="0"/>
              <a:t>et fichiers de cycle 2 + sources </a:t>
            </a:r>
            <a:r>
              <a:rPr lang="fr-FR" altLang="fr-FR" sz="1800" dirty="0" smtClean="0"/>
              <a:t>Internet</a:t>
            </a:r>
          </a:p>
          <a:p>
            <a:pPr algn="l">
              <a:lnSpc>
                <a:spcPct val="90000"/>
              </a:lnSpc>
            </a:pPr>
            <a:endParaRPr lang="fr-FR" altLang="fr-FR" sz="1800" dirty="0"/>
          </a:p>
          <a:p>
            <a:pPr algn="r">
              <a:lnSpc>
                <a:spcPct val="90000"/>
              </a:lnSpc>
            </a:pPr>
            <a:r>
              <a:rPr lang="fr-FR" altLang="fr-FR" sz="1800" dirty="0" smtClean="0"/>
              <a:t>Jacques Le Vot – </a:t>
            </a:r>
            <a:r>
              <a:rPr lang="fr-FR" altLang="fr-FR" sz="1800" dirty="0" smtClean="0">
                <a:latin typeface="+mj-lt"/>
              </a:rPr>
              <a:t>CPC</a:t>
            </a:r>
            <a:r>
              <a:rPr lang="fr-FR" altLang="fr-FR" sz="1800" dirty="0" smtClean="0"/>
              <a:t> Morlaix (Mars 2014)</a:t>
            </a:r>
            <a:endParaRPr lang="fr-FR" alt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Grandeurs </a:t>
            </a:r>
            <a:r>
              <a:rPr lang="fr-FR" altLang="fr-FR" sz="4000">
                <a:solidFill>
                  <a:srgbClr val="FFFF66"/>
                </a:solidFill>
              </a:rPr>
              <a:t>et</a:t>
            </a:r>
            <a:r>
              <a:rPr lang="fr-FR" altLang="fr-FR" sz="4000">
                <a:solidFill>
                  <a:schemeClr val="hlink"/>
                </a:solidFill>
              </a:rPr>
              <a:t> Mesures</a:t>
            </a:r>
          </a:p>
        </p:txBody>
      </p:sp>
      <p:graphicFrame>
        <p:nvGraphicFramePr>
          <p:cNvPr id="32838" name="Group 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70421191"/>
              </p:ext>
            </p:extLst>
          </p:nvPr>
        </p:nvGraphicFramePr>
        <p:xfrm>
          <a:off x="317500" y="981075"/>
          <a:ext cx="8507413" cy="5184776"/>
        </p:xfrm>
        <a:graphic>
          <a:graphicData uri="http://schemas.openxmlformats.org/drawingml/2006/table">
            <a:tbl>
              <a:tblPr/>
              <a:tblGrid>
                <a:gridCol w="3021013"/>
                <a:gridCol w="2601912"/>
                <a:gridCol w="2884488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Objet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Grandeur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Mesure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Baguette de bois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Longueur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Nombre + unité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Récréation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Durée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Nombre + unité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Récipient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Contenance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Nombre + unité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Surface plane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Aire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Nombre + unité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Objet pesant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Masse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Nombre + unité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Volume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Nombre + unité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Objet souhaité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Prix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Nombre + unité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Construire le sens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3950"/>
            <a:ext cx="9144000" cy="51133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Les grandeurs avant leur mesure</a:t>
            </a:r>
          </a:p>
          <a:p>
            <a:pPr>
              <a:buFont typeface="Wingdings" pitchFamily="2" charset="2"/>
              <a:buNone/>
            </a:pPr>
            <a:endParaRPr lang="fr-FR" altLang="fr-FR" dirty="0"/>
          </a:p>
          <a:p>
            <a:r>
              <a:rPr lang="fr-FR" altLang="fr-FR" dirty="0"/>
              <a:t>Lorsqu’elle est abordée trop tôt ou trop rapidement, la mesure s’érige en </a:t>
            </a:r>
            <a:r>
              <a:rPr lang="fr-FR" altLang="fr-FR" b="1" dirty="0"/>
              <a:t>obstacle</a:t>
            </a:r>
            <a:r>
              <a:rPr lang="fr-FR" altLang="fr-FR" dirty="0"/>
              <a:t> à la perception de la grandeur qu’elle est censée représenter.</a:t>
            </a:r>
          </a:p>
          <a:p>
            <a:pPr>
              <a:buFont typeface="Wingdings" pitchFamily="2" charset="2"/>
              <a:buNone/>
            </a:pPr>
            <a:endParaRPr lang="fr-FR" altLang="fr-FR" dirty="0"/>
          </a:p>
          <a:p>
            <a:r>
              <a:rPr lang="fr-FR" altLang="fr-FR" dirty="0"/>
              <a:t>La première rencontre avec la notion de grandeur passe par la </a:t>
            </a:r>
            <a:r>
              <a:rPr lang="fr-FR" altLang="fr-FR" b="1" dirty="0">
                <a:solidFill>
                  <a:srgbClr val="FFFF66"/>
                </a:solidFill>
              </a:rPr>
              <a:t>manipulation</a:t>
            </a:r>
            <a:r>
              <a:rPr lang="fr-FR" altLang="fr-FR" dirty="0"/>
              <a:t> d’objets </a:t>
            </a:r>
            <a:r>
              <a:rPr lang="fr-FR" altLang="fr-FR" dirty="0" smtClean="0"/>
              <a:t>permettant </a:t>
            </a:r>
            <a:r>
              <a:rPr lang="fr-FR" altLang="fr-FR" dirty="0"/>
              <a:t>les </a:t>
            </a:r>
            <a:r>
              <a:rPr lang="fr-FR" altLang="fr-FR" b="1" dirty="0">
                <a:solidFill>
                  <a:srgbClr val="FFFF66"/>
                </a:solidFill>
              </a:rPr>
              <a:t>comparaisons</a:t>
            </a:r>
            <a:r>
              <a:rPr lang="fr-FR" altLang="fr-FR" dirty="0">
                <a:solidFill>
                  <a:srgbClr val="FFFF66"/>
                </a:solidFill>
              </a:rPr>
              <a:t>, </a:t>
            </a:r>
            <a:r>
              <a:rPr lang="fr-FR" altLang="fr-FR" b="1" dirty="0">
                <a:solidFill>
                  <a:srgbClr val="FFFF66"/>
                </a:solidFill>
              </a:rPr>
              <a:t>directes ou indirectes</a:t>
            </a:r>
            <a:r>
              <a:rPr lang="fr-FR" altLang="fr-FR" dirty="0"/>
              <a:t>.</a:t>
            </a:r>
          </a:p>
          <a:p>
            <a:pPr>
              <a:buFont typeface="Wingdings" pitchFamily="2" charset="2"/>
              <a:buNone/>
            </a:pPr>
            <a:endParaRPr lang="fr-FR" altLang="fr-FR" b="1" dirty="0"/>
          </a:p>
          <a:p>
            <a:pPr>
              <a:buFont typeface="Wingdings" pitchFamily="2" charset="2"/>
              <a:buNone/>
            </a:pPr>
            <a:endParaRPr lang="fr-FR" altLang="fr-FR" b="1" dirty="0"/>
          </a:p>
          <a:p>
            <a:pPr>
              <a:buFont typeface="Wingdings" pitchFamily="2" charset="2"/>
              <a:buNone/>
            </a:pPr>
            <a:endParaRPr lang="fr-FR" alt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Construire le sens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3950"/>
            <a:ext cx="9144000" cy="5113338"/>
          </a:xfrm>
        </p:spPr>
        <p:txBody>
          <a:bodyPr/>
          <a:lstStyle/>
          <a:p>
            <a:r>
              <a:rPr lang="fr-FR" altLang="fr-FR" dirty="0"/>
              <a:t>Le concept de grandeur s’acquiert progressivement en résolvant des </a:t>
            </a:r>
            <a:r>
              <a:rPr lang="fr-FR" altLang="fr-FR" dirty="0">
                <a:solidFill>
                  <a:srgbClr val="FFFF66"/>
                </a:solidFill>
              </a:rPr>
              <a:t>problèmes de comparaison</a:t>
            </a:r>
            <a:r>
              <a:rPr lang="fr-FR" altLang="fr-FR" dirty="0"/>
              <a:t>, posés à partir de </a:t>
            </a:r>
            <a:r>
              <a:rPr lang="fr-FR" altLang="fr-FR" dirty="0">
                <a:solidFill>
                  <a:srgbClr val="FFFF66"/>
                </a:solidFill>
              </a:rPr>
              <a:t>situations vécues</a:t>
            </a:r>
            <a:r>
              <a:rPr lang="fr-FR" altLang="fr-FR" dirty="0"/>
              <a:t> par les élèves.</a:t>
            </a:r>
          </a:p>
          <a:p>
            <a:endParaRPr lang="fr-FR" altLang="fr-FR" dirty="0"/>
          </a:p>
          <a:p>
            <a:r>
              <a:rPr lang="fr-FR" altLang="fr-FR" dirty="0"/>
              <a:t>Il </a:t>
            </a:r>
            <a:r>
              <a:rPr lang="fr-FR" altLang="fr-FR" dirty="0" smtClean="0"/>
              <a:t>implique la </a:t>
            </a:r>
            <a:r>
              <a:rPr lang="fr-FR" altLang="fr-FR" dirty="0"/>
              <a:t>compréhension de la </a:t>
            </a:r>
            <a:r>
              <a:rPr lang="fr-FR" altLang="fr-FR" dirty="0">
                <a:solidFill>
                  <a:srgbClr val="FFFF66"/>
                </a:solidFill>
              </a:rPr>
              <a:t>transitivité</a:t>
            </a:r>
          </a:p>
          <a:p>
            <a:pPr>
              <a:buFont typeface="Wingdings" pitchFamily="2" charset="2"/>
              <a:buNone/>
            </a:pPr>
            <a:r>
              <a:rPr lang="fr-FR" altLang="fr-FR" dirty="0"/>
              <a:t>   </a:t>
            </a:r>
            <a:r>
              <a:rPr lang="fr-FR" altLang="fr-FR" dirty="0">
                <a:latin typeface="+mj-lt"/>
              </a:rPr>
              <a:t>A</a:t>
            </a:r>
            <a:r>
              <a:rPr lang="fr-FR" altLang="fr-FR" dirty="0"/>
              <a:t> plus lourd que </a:t>
            </a:r>
            <a:r>
              <a:rPr lang="fr-FR" altLang="fr-FR" dirty="0">
                <a:latin typeface="+mj-lt"/>
              </a:rPr>
              <a:t>B</a:t>
            </a:r>
          </a:p>
          <a:p>
            <a:pPr>
              <a:buFont typeface="Wingdings" pitchFamily="2" charset="2"/>
              <a:buNone/>
            </a:pPr>
            <a:r>
              <a:rPr lang="fr-FR" altLang="fr-FR" dirty="0"/>
              <a:t>   </a:t>
            </a:r>
            <a:r>
              <a:rPr lang="fr-FR" altLang="fr-FR" dirty="0">
                <a:latin typeface="+mj-lt"/>
              </a:rPr>
              <a:t>B</a:t>
            </a:r>
            <a:r>
              <a:rPr lang="fr-FR" altLang="fr-FR" dirty="0"/>
              <a:t> plus lourd que </a:t>
            </a:r>
            <a:r>
              <a:rPr lang="fr-FR" altLang="fr-FR" dirty="0">
                <a:latin typeface="+mj-lt"/>
              </a:rPr>
              <a:t>C</a:t>
            </a:r>
          </a:p>
          <a:p>
            <a:pPr>
              <a:buFont typeface="Wingdings" pitchFamily="2" charset="2"/>
              <a:buNone/>
            </a:pPr>
            <a:r>
              <a:rPr lang="fr-FR" altLang="fr-FR" dirty="0"/>
              <a:t>				Donc </a:t>
            </a:r>
            <a:r>
              <a:rPr lang="fr-FR" altLang="fr-FR" dirty="0">
                <a:latin typeface="+mj-lt"/>
              </a:rPr>
              <a:t>A</a:t>
            </a:r>
            <a:r>
              <a:rPr lang="fr-FR" altLang="fr-FR" dirty="0"/>
              <a:t> plus lourd que </a:t>
            </a:r>
            <a:r>
              <a:rPr lang="fr-FR" altLang="fr-FR" dirty="0">
                <a:latin typeface="+mj-lt"/>
              </a:rPr>
              <a:t>C</a:t>
            </a:r>
          </a:p>
          <a:p>
            <a:endParaRPr lang="fr-FR" altLang="fr-FR" b="1" dirty="0"/>
          </a:p>
          <a:p>
            <a:endParaRPr lang="fr-FR" altLang="fr-FR" b="1" dirty="0"/>
          </a:p>
          <a:p>
            <a:pPr>
              <a:buFont typeface="Wingdings" pitchFamily="2" charset="2"/>
              <a:buNone/>
            </a:pPr>
            <a:endParaRPr lang="fr-FR" altLang="fr-FR" b="1" dirty="0"/>
          </a:p>
          <a:p>
            <a:pPr>
              <a:buFont typeface="Wingdings" pitchFamily="2" charset="2"/>
              <a:buNone/>
            </a:pPr>
            <a:endParaRPr lang="fr-FR" alt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Construire le sens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71538"/>
            <a:ext cx="9144000" cy="5113337"/>
          </a:xfrm>
        </p:spPr>
        <p:txBody>
          <a:bodyPr/>
          <a:lstStyle/>
          <a:p>
            <a:r>
              <a:rPr lang="fr-FR" altLang="fr-FR" dirty="0"/>
              <a:t>Influence du </a:t>
            </a:r>
            <a:r>
              <a:rPr lang="fr-FR" altLang="fr-FR" dirty="0">
                <a:solidFill>
                  <a:srgbClr val="FFFF66"/>
                </a:solidFill>
              </a:rPr>
              <a:t>perceptif</a:t>
            </a:r>
          </a:p>
          <a:p>
            <a:pPr>
              <a:buFont typeface="Wingdings" pitchFamily="2" charset="2"/>
              <a:buNone/>
            </a:pPr>
            <a:r>
              <a:rPr lang="fr-FR" altLang="fr-FR" sz="2800" dirty="0"/>
              <a:t>Pour la </a:t>
            </a:r>
            <a:r>
              <a:rPr lang="fr-FR" altLang="fr-FR" sz="2800" u="sng" dirty="0"/>
              <a:t>longueur</a:t>
            </a:r>
            <a:r>
              <a:rPr lang="fr-FR" altLang="fr-FR" sz="2800" dirty="0"/>
              <a:t>, le perceptif est plus familier (taille) mais perturbé par l’encombrement (</a:t>
            </a:r>
            <a:r>
              <a:rPr lang="fr-FR" altLang="fr-FR" sz="2800" dirty="0" err="1"/>
              <a:t>cf</a:t>
            </a:r>
            <a:r>
              <a:rPr lang="fr-FR" altLang="fr-FR" sz="2800" dirty="0"/>
              <a:t> deux rectangles dont l’un est proche d’un carré et l’autre très allongé)</a:t>
            </a:r>
          </a:p>
          <a:p>
            <a:pPr>
              <a:buFont typeface="Wingdings" pitchFamily="2" charset="2"/>
              <a:buNone/>
            </a:pPr>
            <a:r>
              <a:rPr lang="fr-FR" altLang="fr-FR" sz="2800" dirty="0"/>
              <a:t>Pour la </a:t>
            </a:r>
            <a:r>
              <a:rPr lang="fr-FR" altLang="fr-FR" sz="2800" u="sng" dirty="0"/>
              <a:t>masse</a:t>
            </a:r>
            <a:r>
              <a:rPr lang="fr-FR" altLang="fr-FR" sz="2800" dirty="0"/>
              <a:t> : obstacle poids / volume occupé</a:t>
            </a:r>
          </a:p>
          <a:p>
            <a:pPr>
              <a:buFont typeface="Wingdings" pitchFamily="2" charset="2"/>
              <a:buNone/>
            </a:pPr>
            <a:r>
              <a:rPr lang="fr-FR" altLang="fr-FR" sz="2800" dirty="0"/>
              <a:t>Pour la </a:t>
            </a:r>
            <a:r>
              <a:rPr lang="fr-FR" altLang="fr-FR" sz="2800" u="sng" dirty="0"/>
              <a:t>durée</a:t>
            </a:r>
            <a:r>
              <a:rPr lang="fr-FR" altLang="fr-FR" sz="2800" dirty="0"/>
              <a:t> : perceptif totalement subjectif</a:t>
            </a:r>
            <a:br>
              <a:rPr lang="fr-FR" altLang="fr-FR" sz="2800" dirty="0"/>
            </a:br>
            <a:endParaRPr lang="fr-FR" altLang="fr-FR" sz="2800" dirty="0"/>
          </a:p>
          <a:p>
            <a:r>
              <a:rPr lang="fr-FR" altLang="fr-FR" dirty="0"/>
              <a:t>Influence des </a:t>
            </a:r>
            <a:r>
              <a:rPr lang="fr-FR" altLang="fr-FR" dirty="0">
                <a:solidFill>
                  <a:srgbClr val="FFFF66"/>
                </a:solidFill>
              </a:rPr>
              <a:t>instruments</a:t>
            </a:r>
          </a:p>
          <a:p>
            <a:pPr>
              <a:buFont typeface="Wingdings" pitchFamily="2" charset="2"/>
              <a:buNone/>
            </a:pPr>
            <a:r>
              <a:rPr lang="fr-FR" altLang="fr-FR" sz="2800" dirty="0"/>
              <a:t>Les instruments peuvent masquer la grandeur pour remplacer le concept correspondant par un nombre et conduire à un travail sur les nombres.</a:t>
            </a:r>
          </a:p>
          <a:p>
            <a:endParaRPr lang="fr-FR" altLang="fr-FR" sz="2800" dirty="0"/>
          </a:p>
          <a:p>
            <a:endParaRPr lang="fr-FR" altLang="fr-FR" dirty="0"/>
          </a:p>
          <a:p>
            <a:pPr>
              <a:buFont typeface="Wingdings" pitchFamily="2" charset="2"/>
              <a:buNone/>
            </a:pPr>
            <a:endParaRPr lang="fr-FR" altLang="fr-FR" dirty="0"/>
          </a:p>
          <a:p>
            <a:pPr>
              <a:buFont typeface="Wingdings" pitchFamily="2" charset="2"/>
              <a:buNone/>
            </a:pP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7191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directe</a:t>
            </a:r>
            <a:r>
              <a:rPr lang="fr-FR" altLang="fr-FR" dirty="0"/>
              <a:t> (sans mesurage)</a:t>
            </a:r>
          </a:p>
          <a:p>
            <a:pPr>
              <a:buFont typeface="Wingdings" pitchFamily="2" charset="2"/>
              <a:buNone/>
            </a:pPr>
            <a:endParaRPr lang="fr-FR" altLang="fr-FR" sz="2800" b="1" dirty="0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979613" y="3428999"/>
            <a:ext cx="5183187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i="1" dirty="0">
                <a:latin typeface="+mn-lt"/>
              </a:rPr>
              <a:t>On compare, on classe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 par juxtaposition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 par équilibre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 par superposition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79388" y="1989138"/>
            <a:ext cx="84248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+mn-lt"/>
              </a:rPr>
              <a:t>On voit (longueur, taille, hauteur, volume, étendue)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+mn-lt"/>
              </a:rPr>
              <a:t>On soupèse (masse, poids)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7191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directe</a:t>
            </a:r>
            <a:r>
              <a:rPr lang="fr-FR" altLang="fr-FR" dirty="0"/>
              <a:t> (sans mesurage)</a:t>
            </a:r>
          </a:p>
          <a:p>
            <a:pPr>
              <a:buFont typeface="Wingdings" pitchFamily="2" charset="2"/>
              <a:buNone/>
            </a:pPr>
            <a:endParaRPr lang="fr-FR" altLang="fr-FR" sz="2800" b="1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84213" y="2636838"/>
            <a:ext cx="7272337" cy="3603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84213" y="3486150"/>
            <a:ext cx="1728787" cy="425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84213" y="3068639"/>
            <a:ext cx="3744912" cy="360362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84213" y="1958976"/>
            <a:ext cx="5183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Par juxtaposition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684213" y="4676776"/>
            <a:ext cx="3744912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fr-FR" sz="2800" dirty="0">
                <a:latin typeface="+mn-lt"/>
              </a:rPr>
              <a:t>Transitivité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fr-FR" sz="2800" dirty="0">
                <a:latin typeface="+mn-lt"/>
              </a:rPr>
              <a:t>Classement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7191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directe</a:t>
            </a:r>
            <a:r>
              <a:rPr lang="fr-FR" altLang="fr-FR" dirty="0"/>
              <a:t> (sans mesurage)</a:t>
            </a:r>
          </a:p>
          <a:p>
            <a:pPr>
              <a:buFont typeface="Wingdings" pitchFamily="2" charset="2"/>
              <a:buNone/>
            </a:pPr>
            <a:endParaRPr lang="fr-FR" altLang="fr-FR" sz="2800" b="1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95288" y="2708275"/>
            <a:ext cx="2159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Soupeser</a:t>
            </a:r>
          </a:p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puis vérifier</a:t>
            </a:r>
          </a:p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par équilibre</a:t>
            </a:r>
          </a:p>
          <a:p>
            <a:pPr>
              <a:spcBef>
                <a:spcPct val="50000"/>
              </a:spcBef>
            </a:pPr>
            <a:endParaRPr lang="fr-FR" altLang="fr-FR" sz="2800" dirty="0"/>
          </a:p>
        </p:txBody>
      </p:sp>
      <p:pic>
        <p:nvPicPr>
          <p:cNvPr id="409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89138"/>
            <a:ext cx="61531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14313" y="5876925"/>
            <a:ext cx="8713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i="1" dirty="0">
                <a:latin typeface="+mn-lt"/>
              </a:rPr>
              <a:t>La première fonction d’une balance est de comparer avant de mesurer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7191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directe</a:t>
            </a:r>
            <a:r>
              <a:rPr lang="fr-FR" altLang="fr-FR" dirty="0"/>
              <a:t> (sans mesurage)</a:t>
            </a:r>
          </a:p>
          <a:p>
            <a:pPr>
              <a:buFont typeface="Wingdings" pitchFamily="2" charset="2"/>
              <a:buNone/>
            </a:pPr>
            <a:endParaRPr lang="fr-FR" altLang="fr-FR" sz="2800" b="1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484438" y="1844675"/>
            <a:ext cx="6408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Par superposition (calque, découpage)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5809795" y="2778786"/>
            <a:ext cx="3038475" cy="3619500"/>
            <a:chOff x="5854700" y="3098799"/>
            <a:chExt cx="3038475" cy="3619500"/>
          </a:xfrm>
        </p:grpSpPr>
        <p:sp>
          <p:nvSpPr>
            <p:cNvPr id="2" name="Rectangle 1"/>
            <p:cNvSpPr/>
            <p:nvPr/>
          </p:nvSpPr>
          <p:spPr>
            <a:xfrm rot="20089438">
              <a:off x="6045201" y="3098799"/>
              <a:ext cx="1790700" cy="1143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/>
            <p:cNvSpPr/>
            <p:nvPr/>
          </p:nvSpPr>
          <p:spPr>
            <a:xfrm rot="507979">
              <a:off x="5854700" y="5268912"/>
              <a:ext cx="723900" cy="6635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81825" y="4483099"/>
              <a:ext cx="1911350" cy="2235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66699" y="3092910"/>
            <a:ext cx="2426161" cy="2426161"/>
            <a:chOff x="266700" y="2552700"/>
            <a:chExt cx="2426161" cy="2426161"/>
          </a:xfrm>
          <a:solidFill>
            <a:srgbClr val="FF9933"/>
          </a:solidFill>
        </p:grpSpPr>
        <p:sp>
          <p:nvSpPr>
            <p:cNvPr id="5" name="Ellipse 4"/>
            <p:cNvSpPr/>
            <p:nvPr/>
          </p:nvSpPr>
          <p:spPr>
            <a:xfrm>
              <a:off x="266700" y="2552700"/>
              <a:ext cx="2426161" cy="242616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4930" y="3060930"/>
              <a:ext cx="1409700" cy="1409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845030" y="3092909"/>
            <a:ext cx="2337261" cy="2426161"/>
            <a:chOff x="2870200" y="2552700"/>
            <a:chExt cx="2337261" cy="2426161"/>
          </a:xfrm>
          <a:solidFill>
            <a:srgbClr val="FF9933"/>
          </a:solidFill>
        </p:grpSpPr>
        <p:sp>
          <p:nvSpPr>
            <p:cNvPr id="7" name="Rectangle 6"/>
            <p:cNvSpPr/>
            <p:nvPr/>
          </p:nvSpPr>
          <p:spPr>
            <a:xfrm>
              <a:off x="2870200" y="2552700"/>
              <a:ext cx="2337261" cy="24261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2959330" y="2686280"/>
              <a:ext cx="2159000" cy="2159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7191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indirecte</a:t>
            </a:r>
            <a:endParaRPr lang="fr-FR" altLang="fr-FR" sz="1800" b="1" dirty="0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47700" y="2420938"/>
            <a:ext cx="7848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On utilise un objet intermédiaire qui va permettre de comparer et de classer sans mesurer.</a:t>
            </a:r>
          </a:p>
          <a:p>
            <a:pPr>
              <a:spcBef>
                <a:spcPct val="50000"/>
              </a:spcBef>
            </a:pPr>
            <a:endParaRPr lang="fr-FR" altLang="fr-FR" sz="2800" dirty="0"/>
          </a:p>
          <a:p>
            <a:pPr>
              <a:spcBef>
                <a:spcPct val="50000"/>
              </a:spcBef>
            </a:pPr>
            <a:endParaRPr lang="fr-FR" alt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7191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indirecte</a:t>
            </a:r>
            <a:r>
              <a:rPr lang="fr-FR" altLang="fr-FR" dirty="0"/>
              <a:t> (outil intermédiaire)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pic>
        <p:nvPicPr>
          <p:cNvPr id="44037" name="Picture 5" descr="longueu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0515"/>
            <a:ext cx="81359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ZoneTexte 5"/>
          <p:cNvSpPr txBox="1">
            <a:spLocks noChangeArrowheads="1"/>
          </p:cNvSpPr>
          <p:nvPr/>
        </p:nvSpPr>
        <p:spPr bwMode="auto">
          <a:xfrm>
            <a:off x="563910" y="4868862"/>
            <a:ext cx="7489825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+mn-lt"/>
                <a:cs typeface="Arial" charset="0"/>
              </a:rPr>
              <a:t>La longueur est indiquée sur la bande de papier plus grande que l’objet à mesurer.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+mn-lt"/>
                <a:cs typeface="Arial" charset="0"/>
              </a:rPr>
              <a:t>La bande de papier est reportée sur le deuxième objet à </a:t>
            </a:r>
            <a:r>
              <a:rPr lang="fr-FR" altLang="fr-FR" sz="2400" dirty="0" smtClean="0">
                <a:latin typeface="+mn-lt"/>
                <a:cs typeface="Arial" charset="0"/>
              </a:rPr>
              <a:t>mesurer.</a:t>
            </a:r>
            <a:endParaRPr lang="fr-FR" altLang="fr-FR" sz="2400" dirty="0">
              <a:latin typeface="+mn-lt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563888" y="2276872"/>
            <a:ext cx="64807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092280" y="2276872"/>
            <a:ext cx="64807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Programmes 2008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1713"/>
            <a:ext cx="8229600" cy="3867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</a:t>
            </a:r>
            <a:r>
              <a:rPr lang="fr-FR" alt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>
              <a:buFont typeface="Wingdings" pitchFamily="2" charset="2"/>
              <a:buNone/>
            </a:pPr>
            <a:endParaRPr lang="fr-FR" altLang="fr-FR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altLang="fr-FR" sz="2800" dirty="0"/>
              <a:t>« découvrir les formes et les grandeurs »</a:t>
            </a:r>
          </a:p>
          <a:p>
            <a:r>
              <a:rPr lang="fr-FR" altLang="fr-FR" sz="2800" dirty="0"/>
              <a:t>« en </a:t>
            </a:r>
            <a:r>
              <a:rPr lang="fr-FR" altLang="fr-FR" sz="2800" b="1" dirty="0"/>
              <a:t>manipulant</a:t>
            </a:r>
            <a:r>
              <a:rPr lang="fr-FR" altLang="fr-FR" sz="2800" dirty="0"/>
              <a:t> des objets variés, les enfants repèrent d’abord des propriétés simples (petit/grand, lourd/léger). Progressivement, ils parviennent à </a:t>
            </a:r>
            <a:r>
              <a:rPr lang="fr-FR" altLang="fr-FR" sz="2800" b="1" dirty="0"/>
              <a:t>distinguer plusieurs critères</a:t>
            </a:r>
            <a:r>
              <a:rPr lang="fr-FR" altLang="fr-FR" sz="2800" dirty="0"/>
              <a:t>, à </a:t>
            </a:r>
            <a:r>
              <a:rPr lang="fr-FR" altLang="fr-FR" sz="2800" b="1" dirty="0"/>
              <a:t>comparer</a:t>
            </a:r>
            <a:r>
              <a:rPr lang="fr-FR" altLang="fr-FR" sz="2800" dirty="0"/>
              <a:t> et à </a:t>
            </a:r>
            <a:r>
              <a:rPr lang="fr-FR" altLang="fr-FR" sz="2800" b="1" dirty="0"/>
              <a:t>classer</a:t>
            </a:r>
            <a:r>
              <a:rPr lang="fr-FR" altLang="fr-FR" sz="2800" dirty="0"/>
              <a:t> selon la forme, la taille, la masse, la contenance. »</a:t>
            </a:r>
          </a:p>
          <a:p>
            <a:endParaRPr lang="fr-FR" altLang="fr-FR" sz="28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140200" y="4941888"/>
            <a:ext cx="45354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i="1" dirty="0">
                <a:solidFill>
                  <a:schemeClr val="tx2"/>
                </a:solidFill>
                <a:latin typeface="+mj-lt"/>
              </a:rPr>
              <a:t>Comparaison directe </a:t>
            </a:r>
          </a:p>
          <a:p>
            <a:pPr>
              <a:spcBef>
                <a:spcPct val="50000"/>
              </a:spcBef>
            </a:pPr>
            <a:r>
              <a:rPr lang="fr-FR" altLang="fr-FR" sz="3200" b="1" i="1" dirty="0">
                <a:solidFill>
                  <a:schemeClr val="tx2"/>
                </a:solidFill>
                <a:latin typeface="+mj-lt"/>
              </a:rPr>
              <a:t>Propriétés et critères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7191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indirecte</a:t>
            </a:r>
            <a:r>
              <a:rPr lang="fr-FR" altLang="fr-FR" dirty="0"/>
              <a:t> (outil intermédiaire)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pic>
        <p:nvPicPr>
          <p:cNvPr id="43015" name="Picture 6" descr="longueur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" t="2309" r="49118" b="56767"/>
          <a:stretch/>
        </p:blipFill>
        <p:spPr bwMode="auto">
          <a:xfrm>
            <a:off x="342900" y="1700213"/>
            <a:ext cx="3006725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092950" y="1700213"/>
            <a:ext cx="17986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Comparer le tour des objets à l’aide d’une ficelle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092950" y="4076700"/>
            <a:ext cx="17986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Comparer la longueur d’objets </a:t>
            </a:r>
            <a:r>
              <a:rPr lang="fr-FR" altLang="fr-FR" sz="2400" u="sng" dirty="0">
                <a:latin typeface="+mn-lt"/>
              </a:rPr>
              <a:t>éloignés</a:t>
            </a:r>
            <a:r>
              <a:rPr lang="fr-FR" altLang="fr-FR" sz="2400" dirty="0">
                <a:latin typeface="+mn-lt"/>
              </a:rPr>
              <a:t> à l’aide d’une ficelle</a:t>
            </a:r>
          </a:p>
        </p:txBody>
      </p:sp>
      <p:pic>
        <p:nvPicPr>
          <p:cNvPr id="7" name="Picture 6" descr="longueur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61" t="2025" r="1971" b="55062"/>
          <a:stretch/>
        </p:blipFill>
        <p:spPr bwMode="auto">
          <a:xfrm>
            <a:off x="3533775" y="1700212"/>
            <a:ext cx="3006725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ongueur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" t="48348" r="1971" b="2487"/>
          <a:stretch/>
        </p:blipFill>
        <p:spPr bwMode="auto">
          <a:xfrm>
            <a:off x="342900" y="3721098"/>
            <a:ext cx="6197600" cy="21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7191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indirecte</a:t>
            </a:r>
            <a:r>
              <a:rPr lang="fr-FR" altLang="fr-FR" dirty="0"/>
              <a:t> (outil intermédiaire)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719763" y="1801034"/>
            <a:ext cx="24463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Comparer des contenances</a:t>
            </a:r>
          </a:p>
          <a:p>
            <a:pPr algn="ctr"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par transvasement</a:t>
            </a:r>
          </a:p>
          <a:p>
            <a:pPr algn="ctr"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puis par juxtaposition</a:t>
            </a:r>
          </a:p>
        </p:txBody>
      </p:sp>
      <p:pic>
        <p:nvPicPr>
          <p:cNvPr id="77831" name="Picture 7" descr="comparaison-indirecte-liqu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6943"/>
            <a:ext cx="4448175" cy="307650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139700" y="4312096"/>
            <a:ext cx="3683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4602716"/>
            <a:ext cx="457200" cy="4572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037761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 smtClean="0">
                <a:latin typeface="+mn-lt"/>
              </a:rPr>
              <a:t>Un document comme celui-ci pose un vrai problème de rigueur scientifique</a:t>
            </a:r>
          </a:p>
          <a:p>
            <a:pPr>
              <a:spcBef>
                <a:spcPct val="50000"/>
              </a:spcBef>
            </a:pPr>
            <a:r>
              <a:rPr lang="fr-FR" altLang="fr-FR" sz="2400" dirty="0" smtClean="0">
                <a:latin typeface="+mn-lt"/>
              </a:rPr>
              <a:t>Les bouteilles représentées proposent une surface d’eau en perspective ! On voudrait faire croire aux élèves qu’il y a un point haut de surface et un point bas qu’on ne s’y prendrait pas autrement…</a:t>
            </a:r>
            <a:endParaRPr lang="fr-FR" altLang="fr-FR" sz="2400" dirty="0">
              <a:latin typeface="+mn-l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68300" y="3238500"/>
            <a:ext cx="3213100" cy="508000"/>
            <a:chOff x="368300" y="3238500"/>
            <a:chExt cx="3213100" cy="508000"/>
          </a:xfrm>
        </p:grpSpPr>
        <p:sp>
          <p:nvSpPr>
            <p:cNvPr id="2" name="Flèche vers le bas 1"/>
            <p:cNvSpPr/>
            <p:nvPr/>
          </p:nvSpPr>
          <p:spPr>
            <a:xfrm>
              <a:off x="368300" y="3390900"/>
              <a:ext cx="177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1955800" y="3441700"/>
              <a:ext cx="177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3403600" y="3238500"/>
              <a:ext cx="177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7191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indirecte</a:t>
            </a:r>
            <a:r>
              <a:rPr lang="fr-FR" altLang="fr-FR" dirty="0"/>
              <a:t> (outil intermédiaire)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115219" y="3789363"/>
            <a:ext cx="2159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116013" y="3482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827088" y="34972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248025" y="34575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2959100" y="347186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5435600" y="3141663"/>
            <a:ext cx="1189038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66725" y="1811338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Tare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4284663" y="1628775"/>
            <a:ext cx="1150937" cy="1225550"/>
          </a:xfrm>
          <a:prstGeom prst="cube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651500" y="1916113"/>
            <a:ext cx="309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Classer les objets du plus léger au plus lourd.</a:t>
            </a:r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4356100" y="3284538"/>
            <a:ext cx="720725" cy="865187"/>
          </a:xfrm>
          <a:prstGeom prst="can">
            <a:avLst>
              <a:gd name="adj" fmla="val 30011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684213" y="4670425"/>
            <a:ext cx="79200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Proposer des situations qui permettent de dissocier le volume de la </a:t>
            </a:r>
            <a:r>
              <a:rPr lang="fr-FR" altLang="fr-FR" sz="2800" dirty="0" smtClean="0">
                <a:latin typeface="+mn-lt"/>
              </a:rPr>
              <a:t>masse</a:t>
            </a:r>
            <a:endParaRPr lang="fr-FR" altLang="fr-FR" sz="2800" dirty="0">
              <a:latin typeface="+mn-lt"/>
            </a:endParaRPr>
          </a:p>
        </p:txBody>
      </p:sp>
      <p:sp>
        <p:nvSpPr>
          <p:cNvPr id="2" name="Cylindre 1"/>
          <p:cNvSpPr/>
          <p:nvPr/>
        </p:nvSpPr>
        <p:spPr>
          <a:xfrm>
            <a:off x="1724026" y="1602492"/>
            <a:ext cx="576262" cy="874892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/>
          <p:cNvSpPr/>
          <p:nvPr/>
        </p:nvSpPr>
        <p:spPr>
          <a:xfrm>
            <a:off x="2012157" y="3789363"/>
            <a:ext cx="182959" cy="36036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7191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indirecte</a:t>
            </a:r>
            <a:r>
              <a:rPr lang="fr-FR" altLang="fr-FR" dirty="0"/>
              <a:t> (outil intermédiaire)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1023739" y="3626644"/>
            <a:ext cx="2159794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062832" y="3660776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773907" y="3675064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183533" y="337343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2894608" y="3387726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5435600" y="3141663"/>
            <a:ext cx="1189038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66725" y="1811338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Tare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4284663" y="1628775"/>
            <a:ext cx="1150937" cy="1225550"/>
          </a:xfrm>
          <a:prstGeom prst="cube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651500" y="1916113"/>
            <a:ext cx="309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Classer les objets du plus léger au plus lourd.</a:t>
            </a:r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2822376" y="2508251"/>
            <a:ext cx="720725" cy="865187"/>
          </a:xfrm>
          <a:prstGeom prst="can">
            <a:avLst>
              <a:gd name="adj" fmla="val 30011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684213" y="4670425"/>
            <a:ext cx="79200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Proposer des situations qui permettent de dissocier le volume de la </a:t>
            </a:r>
            <a:r>
              <a:rPr lang="fr-FR" altLang="fr-FR" sz="2800" dirty="0" smtClean="0">
                <a:latin typeface="+mn-lt"/>
              </a:rPr>
              <a:t>masse</a:t>
            </a:r>
            <a:endParaRPr lang="fr-FR" altLang="fr-FR" sz="2800" dirty="0">
              <a:latin typeface="+mn-lt"/>
            </a:endParaRPr>
          </a:p>
        </p:txBody>
      </p:sp>
      <p:sp>
        <p:nvSpPr>
          <p:cNvPr id="2" name="Cylindre 1"/>
          <p:cNvSpPr/>
          <p:nvPr/>
        </p:nvSpPr>
        <p:spPr>
          <a:xfrm>
            <a:off x="774701" y="2800172"/>
            <a:ext cx="576262" cy="874892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/>
          <p:cNvSpPr/>
          <p:nvPr/>
        </p:nvSpPr>
        <p:spPr>
          <a:xfrm>
            <a:off x="2012157" y="3789363"/>
            <a:ext cx="182959" cy="36036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1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7191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indirecte</a:t>
            </a:r>
            <a:r>
              <a:rPr lang="fr-FR" altLang="fr-FR" dirty="0"/>
              <a:t> (outil intermédiaire)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116013" y="3429000"/>
            <a:ext cx="21590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116013" y="31273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827088" y="31416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248025" y="34575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2959100" y="347186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2667000" y="2278064"/>
            <a:ext cx="1189038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66725" y="1557338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Tare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4284663" y="1628775"/>
            <a:ext cx="1150937" cy="1225550"/>
          </a:xfrm>
          <a:prstGeom prst="cube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651500" y="1916113"/>
            <a:ext cx="309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Classer les objets du plus léger au plus lourd.</a:t>
            </a:r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4356100" y="3284538"/>
            <a:ext cx="720725" cy="865187"/>
          </a:xfrm>
          <a:prstGeom prst="can">
            <a:avLst>
              <a:gd name="adj" fmla="val 30011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27000" y="4670425"/>
            <a:ext cx="881379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 smtClean="0">
                <a:latin typeface="+mn-lt"/>
              </a:rPr>
              <a:t>D’après les </a:t>
            </a:r>
            <a:r>
              <a:rPr lang="fr-FR" altLang="fr-FR" sz="2000" dirty="0" smtClean="0">
                <a:latin typeface="+mn-lt"/>
              </a:rPr>
              <a:t>2</a:t>
            </a:r>
            <a:r>
              <a:rPr lang="fr-FR" altLang="fr-FR" sz="2800" dirty="0" smtClean="0">
                <a:latin typeface="+mn-lt"/>
              </a:rPr>
              <a:t> premières pesées           est plus lourd </a:t>
            </a:r>
          </a:p>
          <a:p>
            <a:pPr>
              <a:spcBef>
                <a:spcPct val="50000"/>
              </a:spcBef>
            </a:pPr>
            <a:r>
              <a:rPr lang="fr-FR" altLang="fr-FR" sz="2800" dirty="0" smtClean="0">
                <a:latin typeface="+mn-lt"/>
              </a:rPr>
              <a:t>que  </a:t>
            </a:r>
            <a:endParaRPr lang="fr-FR" altLang="fr-FR" sz="2800" dirty="0">
              <a:latin typeface="+mn-lt"/>
            </a:endParaRPr>
          </a:p>
        </p:txBody>
      </p:sp>
      <p:sp>
        <p:nvSpPr>
          <p:cNvPr id="2" name="Cylindre 1"/>
          <p:cNvSpPr/>
          <p:nvPr/>
        </p:nvSpPr>
        <p:spPr>
          <a:xfrm>
            <a:off x="827088" y="2241550"/>
            <a:ext cx="576262" cy="874892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2012157" y="3611563"/>
            <a:ext cx="182959" cy="36036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650581" y="4348410"/>
            <a:ext cx="1189038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827088" y="5231060"/>
            <a:ext cx="720725" cy="865187"/>
          </a:xfrm>
          <a:prstGeom prst="can">
            <a:avLst>
              <a:gd name="adj" fmla="val 30011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7191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>
                <a:solidFill>
                  <a:srgbClr val="FFFF66"/>
                </a:solidFill>
              </a:rPr>
              <a:t>indirecte</a:t>
            </a:r>
            <a:r>
              <a:rPr lang="fr-FR" altLang="fr-FR" dirty="0"/>
              <a:t> (outil intermédiaire)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116013" y="3429000"/>
            <a:ext cx="21590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116013" y="31273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827088" y="31416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248025" y="34575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2959100" y="347186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4353719" y="1658235"/>
            <a:ext cx="1189038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66725" y="1557338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Tare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2722761" y="2246313"/>
            <a:ext cx="1150937" cy="1225550"/>
          </a:xfrm>
          <a:prstGeom prst="cube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651500" y="1916113"/>
            <a:ext cx="309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Classer les objets du plus léger au plus lourd.</a:t>
            </a:r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4356100" y="3284538"/>
            <a:ext cx="720725" cy="865187"/>
          </a:xfrm>
          <a:prstGeom prst="can">
            <a:avLst>
              <a:gd name="adj" fmla="val 30011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684213" y="4670425"/>
            <a:ext cx="79200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 smtClean="0">
                <a:latin typeface="+mn-lt"/>
              </a:rPr>
              <a:t>L’objet vert est plus lourd que la tare. Il faut donc effectuer une dernière pesée afin de comparer l’objet vert et l’objet rouge.</a:t>
            </a:r>
            <a:endParaRPr lang="fr-FR" altLang="fr-FR" sz="2800" dirty="0">
              <a:latin typeface="+mn-lt"/>
            </a:endParaRPr>
          </a:p>
        </p:txBody>
      </p:sp>
      <p:sp>
        <p:nvSpPr>
          <p:cNvPr id="2" name="Cylindre 1"/>
          <p:cNvSpPr/>
          <p:nvPr/>
        </p:nvSpPr>
        <p:spPr>
          <a:xfrm>
            <a:off x="827088" y="2241550"/>
            <a:ext cx="576262" cy="874892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2012157" y="3611563"/>
            <a:ext cx="182959" cy="36036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1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7191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</a:t>
            </a:r>
            <a:r>
              <a:rPr lang="fr-FR" altLang="fr-FR" b="1" dirty="0" smtClean="0">
                <a:solidFill>
                  <a:srgbClr val="FFFF66"/>
                </a:solidFill>
              </a:rPr>
              <a:t>directe</a:t>
            </a:r>
            <a:endParaRPr lang="fr-FR" altLang="fr-FR" sz="1800" b="1" dirty="0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116013" y="3429000"/>
            <a:ext cx="21590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116013" y="31273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827088" y="31416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248025" y="34575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2959100" y="347186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2652712" y="2320925"/>
            <a:ext cx="1189038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684213" y="1890892"/>
            <a:ext cx="1150937" cy="1225550"/>
          </a:xfrm>
          <a:prstGeom prst="cube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651500" y="1916113"/>
            <a:ext cx="309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Classer les objets du plus léger au plus lourd.</a:t>
            </a:r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4356100" y="3284538"/>
            <a:ext cx="720725" cy="865187"/>
          </a:xfrm>
          <a:prstGeom prst="can">
            <a:avLst>
              <a:gd name="adj" fmla="val 30011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684213" y="4237831"/>
            <a:ext cx="792003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 smtClean="0">
                <a:latin typeface="+mn-lt"/>
              </a:rPr>
              <a:t>La comparaison directe de l’objet vert et de l’objet rouge permet de trouver la réponse.</a:t>
            </a:r>
          </a:p>
          <a:p>
            <a:pPr>
              <a:spcBef>
                <a:spcPct val="50000"/>
              </a:spcBef>
            </a:pPr>
            <a:endParaRPr lang="fr-FR" altLang="fr-FR" sz="2800" dirty="0">
              <a:latin typeface="+mn-lt"/>
            </a:endParaRPr>
          </a:p>
        </p:txBody>
      </p:sp>
      <p:sp>
        <p:nvSpPr>
          <p:cNvPr id="2" name="Cylindre 1"/>
          <p:cNvSpPr/>
          <p:nvPr/>
        </p:nvSpPr>
        <p:spPr>
          <a:xfrm>
            <a:off x="6237288" y="3354298"/>
            <a:ext cx="576262" cy="874892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2012157" y="3611563"/>
            <a:ext cx="182959" cy="36036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1743273" y="5546169"/>
            <a:ext cx="720725" cy="865187"/>
          </a:xfrm>
          <a:prstGeom prst="can">
            <a:avLst>
              <a:gd name="adj" fmla="val 30011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3780631" y="5365987"/>
            <a:ext cx="1150937" cy="1225550"/>
          </a:xfrm>
          <a:prstGeom prst="cube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6219031" y="5410437"/>
            <a:ext cx="1189038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Flèche droite 2"/>
          <p:cNvSpPr/>
          <p:nvPr/>
        </p:nvSpPr>
        <p:spPr>
          <a:xfrm>
            <a:off x="2844800" y="5978762"/>
            <a:ext cx="546100" cy="2315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5378450" y="5978762"/>
            <a:ext cx="546100" cy="2315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 dirty="0">
                <a:solidFill>
                  <a:schemeClr val="hlink"/>
                </a:solidFill>
              </a:rPr>
              <a:t>Comparer des grandeurs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93700" y="2994838"/>
            <a:ext cx="829310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indent="-12700">
              <a:spcBef>
                <a:spcPts val="4800"/>
              </a:spcBef>
            </a:pPr>
            <a:r>
              <a:rPr lang="fr-FR" altLang="fr-FR" sz="2800" dirty="0" smtClean="0">
                <a:solidFill>
                  <a:srgbClr val="FFFF66"/>
                </a:solidFill>
                <a:latin typeface="+mn-lt"/>
              </a:rPr>
              <a:t>à </a:t>
            </a:r>
            <a:r>
              <a:rPr lang="fr-FR" altLang="fr-FR" sz="2800" dirty="0">
                <a:solidFill>
                  <a:srgbClr val="FFFF66"/>
                </a:solidFill>
                <a:latin typeface="+mn-lt"/>
              </a:rPr>
              <a:t>l’utilisation des fichiers sans recours à une situation vécue liée à </a:t>
            </a:r>
            <a:r>
              <a:rPr lang="fr-FR" altLang="fr-FR" sz="2800" dirty="0" smtClean="0">
                <a:solidFill>
                  <a:srgbClr val="FFFF66"/>
                </a:solidFill>
                <a:latin typeface="+mn-lt"/>
              </a:rPr>
              <a:t>un protocole expérimental (importance de la </a:t>
            </a:r>
            <a:r>
              <a:rPr lang="fr-FR" altLang="fr-FR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manipulation</a:t>
            </a:r>
            <a:r>
              <a:rPr lang="fr-FR" altLang="fr-FR" sz="2800" dirty="0" smtClean="0">
                <a:solidFill>
                  <a:srgbClr val="FFFF66"/>
                </a:solidFill>
                <a:latin typeface="+mn-lt"/>
              </a:rPr>
              <a:t> !)</a:t>
            </a:r>
            <a:endParaRPr lang="fr-FR" altLang="fr-FR" sz="2800" dirty="0">
              <a:solidFill>
                <a:srgbClr val="FFFF66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5" y="2111335"/>
            <a:ext cx="844550" cy="84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 dirty="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1196974"/>
            <a:ext cx="9144000" cy="53689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  <a:effectLst/>
              </a:rPr>
              <a:t>Comparaison avec </a:t>
            </a:r>
            <a:r>
              <a:rPr lang="fr-FR" alt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dirty="0">
                <a:effectLst/>
              </a:rPr>
              <a:t>On utilise une unité donnée pour </a:t>
            </a:r>
            <a:r>
              <a:rPr lang="fr-FR" altLang="fr-FR" dirty="0" smtClean="0">
                <a:effectLst/>
              </a:rPr>
              <a:t>comparer.</a:t>
            </a:r>
            <a:endParaRPr lang="fr-FR" altLang="fr-FR" dirty="0">
              <a:effectLst/>
            </a:endParaRPr>
          </a:p>
          <a:p>
            <a:pPr marL="0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dirty="0">
                <a:effectLst/>
              </a:rPr>
              <a:t>La comparaison s’établit par comptage du </a:t>
            </a:r>
            <a:r>
              <a:rPr lang="fr-FR" altLang="fr-FR" dirty="0" smtClean="0">
                <a:effectLst/>
              </a:rPr>
              <a:t>nombre d’unités</a:t>
            </a:r>
            <a:r>
              <a:rPr lang="fr-FR" altLang="fr-FR" dirty="0">
                <a:effectLst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altLang="fr-FR" dirty="0"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dirty="0">
                <a:effectLst/>
              </a:rPr>
              <a:t>Mesurer = dénombrer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altLang="fr-FR" dirty="0">
              <a:effectLst/>
            </a:endParaRPr>
          </a:p>
          <a:p>
            <a:pPr marL="0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dirty="0">
                <a:effectLst/>
              </a:rPr>
              <a:t>Notion importante de conservation de la grandeur avec des unités différentes.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alt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7191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  <a:effectLst/>
              </a:rPr>
              <a:t>Comparaison avec </a:t>
            </a:r>
            <a:r>
              <a:rPr lang="fr-FR" alt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mesurage</a:t>
            </a:r>
            <a:r>
              <a:rPr lang="fr-FR" altLang="fr-FR" dirty="0">
                <a:solidFill>
                  <a:srgbClr val="FFFF66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dirty="0">
                <a:effectLst/>
              </a:rPr>
              <a:t>(par rapport à une unité donnée)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altLang="fr-FR" dirty="0">
              <a:effectLst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827088" y="4365625"/>
            <a:ext cx="7313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Mesurage = comptage du nombre de billes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2233612"/>
            <a:ext cx="8220075" cy="1933575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27088" y="5147935"/>
            <a:ext cx="73136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 smtClean="0">
                <a:latin typeface="+mn-lt"/>
              </a:rPr>
              <a:t>Cependant     aux exercices qu’on propose aux élèves ! Dans le cas présent, peut-il réellement compter les billes ? Certaines sont cachées…</a:t>
            </a:r>
            <a:endParaRPr lang="fr-FR" altLang="fr-FR" sz="2800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5109835"/>
            <a:ext cx="457200" cy="4572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482600" y="4914245"/>
            <a:ext cx="7442200" cy="18294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Programmes 2008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1713"/>
            <a:ext cx="8229600" cy="5451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800" u="sng" dirty="0">
                <a:solidFill>
                  <a:srgbClr val="FFFF00"/>
                </a:solidFill>
              </a:rPr>
              <a:t>Cycle </a:t>
            </a:r>
            <a:r>
              <a:rPr lang="fr-FR" altLang="fr-FR" sz="2800" u="sng" dirty="0" smtClean="0">
                <a:solidFill>
                  <a:srgbClr val="FFFF00"/>
                </a:solidFill>
              </a:rPr>
              <a:t>2</a:t>
            </a:r>
          </a:p>
          <a:p>
            <a:pPr>
              <a:buFont typeface="Wingdings" pitchFamily="2" charset="2"/>
              <a:buNone/>
            </a:pPr>
            <a:endParaRPr lang="fr-FR" altLang="fr-FR" sz="2800" b="1" dirty="0">
              <a:solidFill>
                <a:srgbClr val="FFFF00"/>
              </a:solidFill>
            </a:endParaRPr>
          </a:p>
          <a:p>
            <a:r>
              <a:rPr lang="fr-FR" altLang="fr-FR" sz="2800" dirty="0"/>
              <a:t>Les élèves </a:t>
            </a:r>
            <a:r>
              <a:rPr lang="fr-FR" altLang="fr-FR" sz="2800" b="1" dirty="0"/>
              <a:t>apprennent</a:t>
            </a:r>
            <a:r>
              <a:rPr lang="fr-FR" altLang="fr-FR" sz="2800" dirty="0"/>
              <a:t> et </a:t>
            </a:r>
            <a:r>
              <a:rPr lang="fr-FR" altLang="fr-FR" sz="2800" b="1" dirty="0"/>
              <a:t>comparent</a:t>
            </a:r>
            <a:r>
              <a:rPr lang="fr-FR" altLang="fr-FR" sz="2800" dirty="0"/>
              <a:t> les </a:t>
            </a:r>
            <a:r>
              <a:rPr lang="fr-FR" altLang="fr-FR" sz="2800" b="1" dirty="0"/>
              <a:t>unités usuelles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2400" dirty="0"/>
              <a:t>de longueur (m et cm ; km et m),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2400" dirty="0"/>
              <a:t>de masse (kg et g),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2400" dirty="0"/>
              <a:t>de contenance (le litre),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2400" dirty="0"/>
              <a:t>de temps (heure, demi heure)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2400" dirty="0"/>
              <a:t>la monnaie (euro, centime d’euro). </a:t>
            </a:r>
          </a:p>
          <a:p>
            <a:pPr>
              <a:buFontTx/>
              <a:buChar char="-"/>
            </a:pPr>
            <a:endParaRPr lang="fr-FR" altLang="fr-FR" sz="2800" dirty="0"/>
          </a:p>
          <a:p>
            <a:r>
              <a:rPr lang="fr-FR" altLang="fr-FR" sz="2800" dirty="0"/>
              <a:t>Ils commencent à résoudre des problèmes portant sur des longueurs, des masses, des durées ou des prix.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4"/>
            <a:ext cx="9144000" cy="56356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  <a:effectLst/>
              </a:rPr>
              <a:t>Comparaison avec </a:t>
            </a:r>
            <a:r>
              <a:rPr lang="fr-FR" alt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mesurage</a:t>
            </a:r>
            <a:r>
              <a:rPr lang="fr-FR" altLang="fr-FR" dirty="0">
                <a:solidFill>
                  <a:srgbClr val="FFFF66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dirty="0">
                <a:effectLst/>
              </a:rPr>
              <a:t>(par rapport à une unité donnée)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altLang="fr-FR" b="1" dirty="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68313" y="3141663"/>
            <a:ext cx="1295400" cy="158432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68313" y="2636838"/>
            <a:ext cx="1295400" cy="2087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275013" y="3429000"/>
            <a:ext cx="2592387" cy="8636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275013" y="3141663"/>
            <a:ext cx="2592387" cy="1152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27088" y="20605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>
                <a:solidFill>
                  <a:srgbClr val="FFFF66"/>
                </a:solidFill>
              </a:rPr>
              <a:t>A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4248150" y="24209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>
                <a:solidFill>
                  <a:srgbClr val="FFFF66"/>
                </a:solidFill>
              </a:rPr>
              <a:t>B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6011863" y="2241550"/>
            <a:ext cx="2881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Quel récipient contient la quantité de sable la plus importante ?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2987675" y="5157788"/>
            <a:ext cx="615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Mesurage = comptage du nombre d’unités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0100" y="4725988"/>
            <a:ext cx="622300" cy="88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082800" y="4725988"/>
            <a:ext cx="622300" cy="889000"/>
            <a:chOff x="2082800" y="4725988"/>
            <a:chExt cx="622300" cy="889000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2082800" y="4725988"/>
              <a:ext cx="0" cy="889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>
              <a:off x="2082800" y="5614988"/>
              <a:ext cx="6223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2705100" y="4725988"/>
              <a:ext cx="0" cy="889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1196975"/>
            <a:ext cx="8964613" cy="7191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  <a:effectLst/>
              </a:rPr>
              <a:t>Comparaison avec </a:t>
            </a:r>
            <a:r>
              <a:rPr lang="fr-FR" alt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mesurage</a:t>
            </a:r>
            <a:r>
              <a:rPr lang="fr-FR" altLang="fr-FR" dirty="0">
                <a:solidFill>
                  <a:srgbClr val="FFFF66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effectLst/>
              </a:rPr>
              <a:t>(par rapport à une unité donnée)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623050" y="3644900"/>
            <a:ext cx="25209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Comptage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Unité : carreau</a:t>
            </a:r>
          </a:p>
        </p:txBody>
      </p:sp>
      <p:pic>
        <p:nvPicPr>
          <p:cNvPr id="70662" name="Picture 6" descr="pi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11400"/>
            <a:ext cx="6119813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1196975"/>
            <a:ext cx="8964613" cy="7191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  <a:effectLst/>
              </a:rPr>
              <a:t>Comparaison avec </a:t>
            </a:r>
            <a:r>
              <a:rPr lang="fr-FR" alt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mesurage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effectLst/>
              </a:rPr>
              <a:t>(par rapport à une unité donnée)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68313" y="4076700"/>
            <a:ext cx="2519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/>
              <a:t>Unité de référence</a:t>
            </a:r>
          </a:p>
        </p:txBody>
      </p:sp>
      <p:pic>
        <p:nvPicPr>
          <p:cNvPr id="48137" name="Picture 9" descr="allum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432117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356100" y="2852738"/>
            <a:ext cx="453707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dirty="0">
                <a:latin typeface="+mn-lt"/>
              </a:rPr>
              <a:t>Mesurer et dénombrer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2800" dirty="0" smtClean="0">
                <a:latin typeface="+mn-lt"/>
              </a:rPr>
              <a:t>bandes </a:t>
            </a:r>
            <a:r>
              <a:rPr lang="fr-FR" altLang="fr-FR" sz="2800" dirty="0">
                <a:latin typeface="+mn-lt"/>
              </a:rPr>
              <a:t>de papier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2800" dirty="0" smtClean="0">
                <a:latin typeface="+mn-lt"/>
              </a:rPr>
              <a:t>segments</a:t>
            </a:r>
            <a:endParaRPr lang="fr-FR" altLang="fr-FR" sz="28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2800" dirty="0" smtClean="0">
                <a:solidFill>
                  <a:srgbClr val="FFFF66"/>
                </a:solidFill>
                <a:latin typeface="+mn-lt"/>
              </a:rPr>
              <a:t>longueurs </a:t>
            </a:r>
            <a:r>
              <a:rPr lang="fr-FR" altLang="fr-FR" sz="2800" dirty="0">
                <a:solidFill>
                  <a:srgbClr val="FFFF66"/>
                </a:solidFill>
                <a:latin typeface="+mn-lt"/>
              </a:rPr>
              <a:t>non rectilignes (morceaux de ficelle)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idx="1"/>
          </p:nvPr>
        </p:nvSpPr>
        <p:spPr>
          <a:xfrm>
            <a:off x="0" y="1158875"/>
            <a:ext cx="8964613" cy="7191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  <a:effectLst/>
              </a:rPr>
              <a:t>Comparaison avec </a:t>
            </a:r>
            <a:r>
              <a:rPr lang="fr-FR" alt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mesurage</a:t>
            </a:r>
            <a:r>
              <a:rPr lang="fr-FR" altLang="fr-FR" dirty="0">
                <a:solidFill>
                  <a:srgbClr val="FFFF66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effectLst/>
              </a:rPr>
              <a:t>(par rapport à une unité donnée)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pic>
        <p:nvPicPr>
          <p:cNvPr id="46104" name="Picture 4" descr="longueur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" t="3000" r="3265" b="68334"/>
          <a:stretch/>
        </p:blipFill>
        <p:spPr bwMode="auto">
          <a:xfrm>
            <a:off x="311149" y="2641600"/>
            <a:ext cx="53721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6300788" y="2470150"/>
            <a:ext cx="25209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Reporter un étalon pour mesurer des bandes de papier</a:t>
            </a:r>
          </a:p>
          <a:p>
            <a:pPr>
              <a:spcBef>
                <a:spcPct val="50000"/>
              </a:spcBef>
            </a:pPr>
            <a:endParaRPr lang="fr-FR" altLang="fr-FR" sz="2800" dirty="0"/>
          </a:p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Construire un outil de mesure</a:t>
            </a:r>
          </a:p>
        </p:txBody>
      </p:sp>
      <p:pic>
        <p:nvPicPr>
          <p:cNvPr id="6" name="Picture 4" descr="longueur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" t="36333" r="3265" b="31833"/>
          <a:stretch/>
        </p:blipFill>
        <p:spPr bwMode="auto">
          <a:xfrm>
            <a:off x="311149" y="3810000"/>
            <a:ext cx="53721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ngueur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" t="74333" r="20837" b="2333"/>
          <a:stretch/>
        </p:blipFill>
        <p:spPr bwMode="auto">
          <a:xfrm>
            <a:off x="311150" y="4978400"/>
            <a:ext cx="53721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1196975"/>
            <a:ext cx="8964613" cy="720726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  <a:effectLst/>
              </a:rPr>
              <a:t>Comparaison avec </a:t>
            </a:r>
            <a:r>
              <a:rPr lang="fr-FR" alt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mesurage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dirty="0">
              <a:effectLst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66700" y="2268538"/>
            <a:ext cx="1425575" cy="28733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80988" y="2773363"/>
            <a:ext cx="2087562" cy="287337"/>
          </a:xfrm>
          <a:prstGeom prst="rect">
            <a:avLst/>
          </a:prstGeom>
          <a:solidFill>
            <a:srgbClr val="FF9933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66700" y="3276600"/>
            <a:ext cx="704850" cy="288925"/>
          </a:xfrm>
          <a:prstGeom prst="rect">
            <a:avLst/>
          </a:prstGeom>
          <a:solidFill>
            <a:srgbClr val="FF00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250825" y="3886199"/>
            <a:ext cx="8642350" cy="327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132138" y="2052638"/>
            <a:ext cx="424815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j-lt"/>
              </a:rPr>
              <a:t>3</a:t>
            </a:r>
            <a:r>
              <a:rPr lang="fr-FR" altLang="fr-FR" sz="2800" dirty="0">
                <a:latin typeface="+mn-lt"/>
              </a:rPr>
              <a:t> </a:t>
            </a:r>
            <a:r>
              <a:rPr lang="fr-FR" altLang="fr-FR" sz="2800" dirty="0" smtClean="0">
                <a:latin typeface="+mn-lt"/>
              </a:rPr>
              <a:t>unités proposées</a:t>
            </a:r>
            <a:endParaRPr lang="fr-FR" altLang="fr-FR" sz="28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Mesurage de la </a:t>
            </a:r>
            <a:r>
              <a:rPr lang="fr-FR" altLang="fr-FR" sz="2800" dirty="0" smtClean="0">
                <a:latin typeface="+mn-lt"/>
              </a:rPr>
              <a:t>bande blanche</a:t>
            </a:r>
            <a:endParaRPr lang="fr-FR" altLang="fr-FR" sz="2800" dirty="0">
              <a:latin typeface="+mn-lt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323850" y="4335463"/>
            <a:ext cx="280828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La bande mesure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2400" dirty="0">
                <a:latin typeface="+mn-lt"/>
              </a:rPr>
              <a:t>6 unités </a:t>
            </a:r>
            <a:r>
              <a:rPr lang="fr-FR" altLang="fr-FR" sz="2400" dirty="0" smtClean="0">
                <a:latin typeface="+mn-lt"/>
              </a:rPr>
              <a:t>rouges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2400" dirty="0">
                <a:latin typeface="+mn-lt"/>
              </a:rPr>
              <a:t>4 unités </a:t>
            </a:r>
            <a:r>
              <a:rPr lang="fr-FR" altLang="fr-FR" sz="2400" dirty="0" smtClean="0">
                <a:latin typeface="+mn-lt"/>
              </a:rPr>
              <a:t>oranges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2400" dirty="0">
                <a:latin typeface="+mn-lt"/>
              </a:rPr>
              <a:t>12 unités </a:t>
            </a:r>
            <a:r>
              <a:rPr lang="fr-FR" altLang="fr-FR" sz="2400" dirty="0" smtClean="0">
                <a:latin typeface="+mn-lt"/>
              </a:rPr>
              <a:t>roses</a:t>
            </a:r>
            <a:endParaRPr lang="fr-FR" altLang="fr-FR" sz="2400" dirty="0"/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3276600" y="4500563"/>
            <a:ext cx="54721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Important</a:t>
            </a:r>
            <a:r>
              <a:rPr lang="fr-FR" altLang="fr-FR" sz="3200" dirty="0">
                <a:solidFill>
                  <a:srgbClr val="FFFF66"/>
                </a:solidFill>
                <a:latin typeface="+mn-lt"/>
              </a:rPr>
              <a:t> (autre propriété)</a:t>
            </a:r>
            <a:r>
              <a:rPr lang="fr-FR" altLang="fr-FR" sz="3200" dirty="0">
                <a:latin typeface="+mn-lt"/>
              </a:rPr>
              <a:t> </a:t>
            </a:r>
            <a:br>
              <a:rPr lang="fr-FR" altLang="fr-FR" sz="3200" dirty="0">
                <a:latin typeface="+mn-lt"/>
              </a:rPr>
            </a:br>
            <a:r>
              <a:rPr lang="fr-FR" altLang="fr-FR" sz="3200" dirty="0">
                <a:latin typeface="+mn-lt"/>
              </a:rPr>
              <a:t>Conservation de la longueur</a:t>
            </a:r>
          </a:p>
          <a:p>
            <a:pPr>
              <a:spcBef>
                <a:spcPct val="50000"/>
              </a:spcBef>
            </a:pPr>
            <a:r>
              <a:rPr lang="fr-FR" altLang="fr-FR" sz="3200" dirty="0">
                <a:latin typeface="+mn-lt"/>
              </a:rPr>
              <a:t>C’est l’unité qui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1196975"/>
            <a:ext cx="8964613" cy="6191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  <a:effectLst/>
              </a:rPr>
              <a:t>Comparaison avec </a:t>
            </a:r>
            <a:r>
              <a:rPr lang="fr-FR" alt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mesurage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89744" y="1968500"/>
            <a:ext cx="8164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algn="just">
              <a:buFont typeface="Wingdings" pitchFamily="2" charset="2"/>
              <a:buNone/>
            </a:pPr>
            <a:r>
              <a:rPr lang="fr-FR" altLang="fr-FR" sz="2800" kern="0" dirty="0" smtClean="0">
                <a:effectLst/>
              </a:rPr>
              <a:t>Cette activité est une bonne occasion de travailler sur l’organisation des données lors de la phase collective de collecte des informations (lire et comprendre un tableau à double entrée.)</a:t>
            </a:r>
            <a:endParaRPr lang="fr-FR" altLang="fr-FR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76909"/>
              </p:ext>
            </p:extLst>
          </p:nvPr>
        </p:nvGraphicFramePr>
        <p:xfrm>
          <a:off x="1059656" y="4114800"/>
          <a:ext cx="7208044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011"/>
                <a:gridCol w="1802011"/>
                <a:gridCol w="1802011"/>
                <a:gridCol w="1802011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fr-FR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fr-FR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fr-FR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21500" y="4394200"/>
            <a:ext cx="800100" cy="3683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199856" y="4394200"/>
            <a:ext cx="800100" cy="3683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352800" y="4394200"/>
            <a:ext cx="800100" cy="3683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181100" y="5397500"/>
            <a:ext cx="1536700" cy="368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5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1196975"/>
            <a:ext cx="8964613" cy="7191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  <a:effectLst/>
              </a:rPr>
              <a:t>Comparaison avec </a:t>
            </a:r>
            <a:r>
              <a:rPr lang="fr-FR" alt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mesurage</a:t>
            </a:r>
            <a:r>
              <a:rPr lang="fr-FR" altLang="fr-FR" dirty="0">
                <a:solidFill>
                  <a:srgbClr val="FFFF66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effectLst/>
              </a:rPr>
              <a:t>(nécessité d’une unité commune)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79388" y="2420938"/>
            <a:ext cx="89646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800" dirty="0">
                <a:latin typeface="+mn-lt"/>
              </a:rPr>
              <a:t>Comprendre que pour des besoins de communication </a:t>
            </a:r>
            <a:r>
              <a:rPr lang="fr-FR" alt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une unité de référence doit être choisie</a:t>
            </a:r>
            <a:r>
              <a:rPr lang="fr-FR" altLang="fr-FR" sz="2800" dirty="0">
                <a:latin typeface="+mn-lt"/>
              </a:rPr>
              <a:t>.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61925" y="3789363"/>
            <a:ext cx="89820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800" dirty="0">
                <a:latin typeface="+mn-lt"/>
              </a:rPr>
              <a:t>Proposer des </a:t>
            </a:r>
            <a:r>
              <a:rPr lang="fr-FR" altLang="fr-FR" sz="2800" dirty="0">
                <a:solidFill>
                  <a:srgbClr val="FFFF66"/>
                </a:solidFill>
                <a:latin typeface="+mn-lt"/>
              </a:rPr>
              <a:t>situations </a:t>
            </a:r>
            <a:r>
              <a:rPr lang="fr-FR" altLang="fr-FR" sz="2800" dirty="0" smtClean="0">
                <a:solidFill>
                  <a:srgbClr val="FFFF66"/>
                </a:solidFill>
                <a:latin typeface="+mn-lt"/>
              </a:rPr>
              <a:t>de manipulation</a:t>
            </a:r>
            <a:r>
              <a:rPr lang="fr-FR" altLang="fr-FR" sz="2800" dirty="0" smtClean="0">
                <a:latin typeface="+mn-lt"/>
              </a:rPr>
              <a:t> (acheteur - vendeur)</a:t>
            </a:r>
            <a:endParaRPr lang="fr-FR" altLang="fr-FR" sz="2800" dirty="0">
              <a:latin typeface="+mn-lt"/>
            </a:endParaRPr>
          </a:p>
          <a:p>
            <a:endParaRPr lang="fr-FR" altLang="fr-FR" sz="2800" dirty="0">
              <a:latin typeface="+mn-lt"/>
            </a:endParaRPr>
          </a:p>
          <a:p>
            <a:r>
              <a:rPr lang="fr-FR" altLang="fr-FR" sz="2800" i="1" dirty="0">
                <a:latin typeface="+mn-lt"/>
              </a:rPr>
              <a:t>Ex : Commander une bande de papier avec pour seuls outils des tiges de bois </a:t>
            </a:r>
            <a:r>
              <a:rPr lang="fr-FR" altLang="fr-FR" sz="2800" i="1" dirty="0" smtClean="0">
                <a:latin typeface="+mn-lt"/>
              </a:rPr>
              <a:t>(acheteurs et vendeurs ayant </a:t>
            </a:r>
            <a:r>
              <a:rPr lang="fr-FR" altLang="fr-FR" sz="2800" i="1" dirty="0">
                <a:latin typeface="+mn-lt"/>
              </a:rPr>
              <a:t>des tiges de </a:t>
            </a:r>
            <a:r>
              <a:rPr lang="fr-FR" altLang="fr-FR" sz="2800" i="1" dirty="0" smtClean="0">
                <a:latin typeface="+mn-lt"/>
              </a:rPr>
              <a:t>longueurs </a:t>
            </a:r>
            <a:r>
              <a:rPr lang="fr-FR" altLang="fr-FR" sz="2800" i="1" dirty="0">
                <a:latin typeface="+mn-lt"/>
              </a:rPr>
              <a:t>différentes) </a:t>
            </a:r>
            <a:r>
              <a:rPr lang="fr-FR" altLang="fr-FR" sz="2800" i="1" dirty="0" smtClean="0">
                <a:latin typeface="+mn-lt"/>
              </a:rPr>
              <a:t>! Comment faire ?</a:t>
            </a:r>
            <a:endParaRPr lang="fr-FR" altLang="fr-FR" sz="2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981075"/>
            <a:ext cx="8964613" cy="7191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avec </a:t>
            </a:r>
            <a:r>
              <a:rPr lang="fr-FR" altLang="fr-FR" b="1" dirty="0">
                <a:solidFill>
                  <a:srgbClr val="FFFF66"/>
                </a:solidFill>
              </a:rPr>
              <a:t>mesurage</a:t>
            </a:r>
            <a:r>
              <a:rPr lang="fr-FR" altLang="fr-FR" dirty="0">
                <a:solidFill>
                  <a:srgbClr val="FFFF66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/>
              <a:t>(nécessité d’une unité commune)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63512" y="1941513"/>
            <a:ext cx="8750301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fr-FR" sz="2800" dirty="0"/>
              <a:t>13 </a:t>
            </a:r>
            <a:r>
              <a:rPr lang="it-IT" altLang="fr-FR" dirty="0">
                <a:latin typeface="+mn-lt"/>
              </a:rPr>
              <a:t>toises de Paris</a:t>
            </a:r>
            <a:r>
              <a:rPr lang="it-IT" altLang="fr-FR" sz="2800" dirty="0"/>
              <a:t>	=   </a:t>
            </a:r>
            <a:r>
              <a:rPr lang="it-IT" altLang="fr-FR" sz="2800" dirty="0" smtClean="0"/>
              <a:t>	8 </a:t>
            </a:r>
            <a:r>
              <a:rPr lang="it-IT" altLang="fr-FR" dirty="0">
                <a:latin typeface="+mn-lt"/>
              </a:rPr>
              <a:t>trabucs de Nice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fr-FR" sz="2800" dirty="0"/>
              <a:t>29 </a:t>
            </a:r>
            <a:r>
              <a:rPr lang="it-IT" altLang="fr-FR" dirty="0">
                <a:latin typeface="+mn-lt"/>
              </a:rPr>
              <a:t>mètres	</a:t>
            </a:r>
            <a:r>
              <a:rPr lang="it-IT" altLang="fr-FR" sz="2800" dirty="0"/>
              <a:t>	  	=   </a:t>
            </a:r>
            <a:r>
              <a:rPr lang="it-IT" altLang="fr-FR" sz="2800" dirty="0" smtClean="0"/>
              <a:t>	9 </a:t>
            </a:r>
            <a:r>
              <a:rPr lang="it-IT" altLang="fr-FR" dirty="0">
                <a:latin typeface="+mn-lt"/>
              </a:rPr>
              <a:t>trabucs de Nice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fr-FR" sz="2800" dirty="0"/>
              <a:t>17 </a:t>
            </a:r>
            <a:r>
              <a:rPr lang="it-IT" altLang="fr-FR" dirty="0">
                <a:latin typeface="+mn-lt"/>
              </a:rPr>
              <a:t>pieds de Paris</a:t>
            </a:r>
            <a:r>
              <a:rPr lang="it-IT" altLang="fr-FR" sz="2800" dirty="0"/>
              <a:t>	</a:t>
            </a:r>
            <a:r>
              <a:rPr lang="it-IT" altLang="fr-FR" sz="2800" dirty="0" smtClean="0"/>
              <a:t>	=   	22 </a:t>
            </a:r>
            <a:r>
              <a:rPr lang="it-IT" altLang="fr-FR" dirty="0">
                <a:latin typeface="+mn-lt"/>
              </a:rPr>
              <a:t>pans de Marseille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fr-FR" sz="2800" dirty="0"/>
              <a:t>5 </a:t>
            </a:r>
            <a:r>
              <a:rPr lang="it-IT" altLang="fr-FR" dirty="0">
                <a:latin typeface="+mn-lt"/>
              </a:rPr>
              <a:t>mètres</a:t>
            </a:r>
            <a:r>
              <a:rPr lang="it-IT" altLang="fr-FR" sz="2800" dirty="0"/>
              <a:t>			= </a:t>
            </a:r>
            <a:r>
              <a:rPr lang="it-IT" altLang="fr-FR" sz="2800" dirty="0" smtClean="0"/>
              <a:t>  	19 </a:t>
            </a:r>
            <a:r>
              <a:rPr lang="it-IT" altLang="fr-FR" dirty="0">
                <a:latin typeface="+mn-lt"/>
              </a:rPr>
              <a:t>pans de Nice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fr-FR" sz="2800" dirty="0"/>
              <a:t>4 </a:t>
            </a:r>
            <a:r>
              <a:rPr lang="it-IT" altLang="fr-FR" dirty="0">
                <a:latin typeface="+mn-lt"/>
              </a:rPr>
              <a:t>toises</a:t>
            </a:r>
            <a:r>
              <a:rPr lang="it-IT" altLang="fr-FR" sz="2800" dirty="0"/>
              <a:t>			= </a:t>
            </a:r>
            <a:r>
              <a:rPr lang="it-IT" altLang="fr-FR" sz="2800" dirty="0" smtClean="0"/>
              <a:t>  	33 </a:t>
            </a:r>
            <a:r>
              <a:rPr lang="it-IT" altLang="fr-FR" dirty="0">
                <a:latin typeface="+mn-lt"/>
              </a:rPr>
              <a:t>cannes de Marseille</a:t>
            </a:r>
          </a:p>
          <a:p>
            <a:pPr>
              <a:lnSpc>
                <a:spcPct val="90000"/>
              </a:lnSpc>
              <a:buNone/>
            </a:pPr>
            <a:r>
              <a:rPr lang="it-IT" altLang="fr-FR" sz="2800" dirty="0"/>
              <a:t>14 </a:t>
            </a:r>
            <a:r>
              <a:rPr lang="it-IT" altLang="fr-FR" dirty="0">
                <a:latin typeface="+mn-lt"/>
              </a:rPr>
              <a:t>pans de Nice	</a:t>
            </a:r>
            <a:r>
              <a:rPr lang="it-IT" altLang="fr-FR" sz="2800" dirty="0"/>
              <a:t> 	= </a:t>
            </a:r>
            <a:r>
              <a:rPr lang="it-IT" altLang="fr-FR" sz="2800" dirty="0" smtClean="0"/>
              <a:t>  	33 </a:t>
            </a:r>
            <a:r>
              <a:rPr lang="it-IT" altLang="fr-FR" dirty="0">
                <a:latin typeface="+mn-lt"/>
              </a:rPr>
              <a:t>décimètres</a:t>
            </a:r>
          </a:p>
          <a:p>
            <a:pPr>
              <a:lnSpc>
                <a:spcPct val="90000"/>
              </a:lnSpc>
              <a:buNone/>
            </a:pPr>
            <a:r>
              <a:rPr lang="it-IT" altLang="fr-FR" sz="2800" dirty="0"/>
              <a:t>1 </a:t>
            </a:r>
            <a:r>
              <a:rPr lang="it-IT" altLang="fr-FR" dirty="0">
                <a:latin typeface="+mn-lt"/>
              </a:rPr>
              <a:t>arpent d'ordonnance</a:t>
            </a:r>
            <a:r>
              <a:rPr lang="it-IT" altLang="fr-FR" sz="2800" dirty="0"/>
              <a:t>	= </a:t>
            </a:r>
            <a:r>
              <a:rPr lang="it-IT" altLang="fr-FR" sz="2800" dirty="0" smtClean="0"/>
              <a:t>  	22 </a:t>
            </a:r>
            <a:r>
              <a:rPr lang="it-IT" altLang="fr-FR" dirty="0">
                <a:latin typeface="+mn-lt"/>
              </a:rPr>
              <a:t>pieds</a:t>
            </a:r>
          </a:p>
          <a:p>
            <a:pPr>
              <a:lnSpc>
                <a:spcPct val="90000"/>
              </a:lnSpc>
              <a:buNone/>
            </a:pPr>
            <a:r>
              <a:rPr lang="it-IT" altLang="fr-FR" sz="2800" dirty="0"/>
              <a:t>1 </a:t>
            </a:r>
            <a:r>
              <a:rPr lang="it-IT" altLang="fr-FR" dirty="0">
                <a:latin typeface="+mn-lt"/>
              </a:rPr>
              <a:t>arpent de Paris</a:t>
            </a:r>
            <a:r>
              <a:rPr lang="it-IT" altLang="fr-FR" sz="2800" dirty="0"/>
              <a:t>	  	= </a:t>
            </a:r>
            <a:r>
              <a:rPr lang="it-IT" altLang="fr-FR" sz="2800" dirty="0" smtClean="0"/>
              <a:t>  	18 </a:t>
            </a:r>
            <a:r>
              <a:rPr lang="it-IT" altLang="fr-FR" dirty="0">
                <a:latin typeface="+mn-lt"/>
              </a:rPr>
              <a:t>pieds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fr-FR" sz="2800" dirty="0"/>
              <a:t>1 </a:t>
            </a:r>
            <a:r>
              <a:rPr lang="it-IT" altLang="fr-FR" dirty="0">
                <a:latin typeface="+mn-lt"/>
              </a:rPr>
              <a:t>arpent</a:t>
            </a:r>
            <a:r>
              <a:rPr lang="it-IT" altLang="fr-FR" sz="2800" dirty="0"/>
              <a:t> </a:t>
            </a:r>
            <a:r>
              <a:rPr lang="it-IT" altLang="fr-FR" dirty="0">
                <a:latin typeface="+mn-lt"/>
              </a:rPr>
              <a:t>commun	</a:t>
            </a:r>
            <a:r>
              <a:rPr lang="it-IT" altLang="fr-FR" sz="2800" dirty="0" smtClean="0"/>
              <a:t>	=   	20 </a:t>
            </a:r>
            <a:r>
              <a:rPr lang="it-IT" altLang="fr-FR" dirty="0">
                <a:latin typeface="+mn-lt"/>
              </a:rPr>
              <a:t>pieds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329488" y="319088"/>
            <a:ext cx="15843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 ème siècle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Mesurer des grandeurs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981075"/>
            <a:ext cx="8964613" cy="7191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Comparaison avec mesurage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/>
              <a:t>(nécessité d’une unité commune)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66725" y="1984375"/>
            <a:ext cx="820896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fr-FR" sz="2800" u="sng" dirty="0">
                <a:latin typeface="+mn-lt"/>
              </a:rPr>
              <a:t>Définition du mètre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fr-FR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</a:t>
            </a:r>
            <a:r>
              <a:rPr lang="it-IT" altLang="fr-FR" sz="28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avril 1795</a:t>
            </a:r>
            <a:r>
              <a:rPr lang="it-IT" alt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altLang="fr-FR" sz="2800" i="1" dirty="0">
                <a:latin typeface="+mn-lt"/>
              </a:rPr>
              <a:t>: </a:t>
            </a:r>
            <a:r>
              <a:rPr lang="it-IT" altLang="fr-FR" sz="2800" dirty="0">
                <a:latin typeface="+mn-lt"/>
              </a:rPr>
              <a:t> La longueur égale à la dix-millionième partie </a:t>
            </a:r>
            <a:r>
              <a:rPr lang="it-IT" altLang="fr-FR" sz="2800" dirty="0" smtClean="0">
                <a:latin typeface="+mn-lt"/>
              </a:rPr>
              <a:t>de la moitié du </a:t>
            </a:r>
            <a:r>
              <a:rPr lang="it-IT" altLang="fr-FR" sz="2800" dirty="0">
                <a:latin typeface="+mn-lt"/>
              </a:rPr>
              <a:t>méridien terrestre.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fr-FR" sz="28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</a:t>
            </a:r>
            <a:r>
              <a:rPr lang="it-IT" altLang="fr-FR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</a:t>
            </a:r>
            <a:r>
              <a:rPr lang="it-IT" alt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altLang="fr-FR" sz="2800" i="1" dirty="0">
                <a:latin typeface="+mn-lt"/>
              </a:rPr>
              <a:t>: </a:t>
            </a:r>
            <a:r>
              <a:rPr lang="it-IT" altLang="fr-FR" sz="2800" dirty="0">
                <a:latin typeface="+mn-lt"/>
              </a:rPr>
              <a:t> </a:t>
            </a:r>
            <a:r>
              <a:rPr lang="fr-FR" sz="2800" dirty="0">
                <a:latin typeface="+mn-lt"/>
              </a:rPr>
              <a:t>1 650 763,73 longueurs d'onde d'une radiation orangée émise par l'isotope 86 du krypton</a:t>
            </a:r>
            <a:endParaRPr lang="it-IT" altLang="fr-FR" sz="28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fr-FR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1983</a:t>
            </a:r>
            <a:r>
              <a:rPr lang="it-IT" altLang="fr-FR" sz="2800" i="1" dirty="0" smtClean="0">
                <a:latin typeface="+mn-lt"/>
              </a:rPr>
              <a:t> </a:t>
            </a:r>
            <a:r>
              <a:rPr lang="it-IT" altLang="fr-FR" sz="2800" i="1" dirty="0">
                <a:latin typeface="+mn-lt"/>
              </a:rPr>
              <a:t>: </a:t>
            </a:r>
            <a:r>
              <a:rPr lang="it-IT" altLang="fr-FR" sz="2800" dirty="0">
                <a:latin typeface="+mn-lt"/>
              </a:rPr>
              <a:t> La longueur du trajet parcouru dans le vide par la lumière pendant une durée de 1/299 792 458 de seconde.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idx="1"/>
          </p:nvPr>
        </p:nvSpPr>
        <p:spPr>
          <a:xfrm>
            <a:off x="88900" y="1052513"/>
            <a:ext cx="8964613" cy="719137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Établir des relations entre les unités usuelles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dirty="0">
              <a:solidFill>
                <a:srgbClr val="FFFF66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79388" y="1773238"/>
            <a:ext cx="871378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Les élèves apprennent et comparent les unités usuelles </a:t>
            </a:r>
          </a:p>
          <a:p>
            <a:pPr>
              <a:spcBef>
                <a:spcPct val="50000"/>
              </a:spcBef>
            </a:pPr>
            <a:endParaRPr lang="fr-FR" altLang="fr-FR" sz="2800" dirty="0">
              <a:latin typeface="+mn-lt"/>
            </a:endParaRPr>
          </a:p>
          <a:p>
            <a:r>
              <a:rPr lang="fr-FR" altLang="fr-FR" sz="2800" dirty="0">
                <a:latin typeface="+mn-lt"/>
              </a:rPr>
              <a:t>Connaître la relation entre </a:t>
            </a:r>
            <a:r>
              <a:rPr lang="fr-FR" altLang="fr-FR" sz="2800" dirty="0" smtClean="0">
                <a:latin typeface="+mn-lt"/>
              </a:rPr>
              <a:t>mètre </a:t>
            </a:r>
            <a:r>
              <a:rPr lang="fr-FR" altLang="fr-FR" sz="2800" dirty="0">
                <a:latin typeface="+mn-lt"/>
              </a:rPr>
              <a:t>et centimètre, kilomètre et mètre, kilogramme et gramme, euro et centime d’euro. 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30188" y="4381500"/>
            <a:ext cx="332581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latin typeface="+mn-lt"/>
              </a:rPr>
              <a:t>1 km = 1000 m</a:t>
            </a:r>
          </a:p>
          <a:p>
            <a:pPr>
              <a:spcBef>
                <a:spcPct val="50000"/>
              </a:spcBef>
            </a:pPr>
            <a:r>
              <a:rPr lang="fr-FR" altLang="fr-FR" sz="2800" b="1" dirty="0">
                <a:latin typeface="+mn-lt"/>
              </a:rPr>
              <a:t>1 m  = 100 cm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597525" y="4381500"/>
            <a:ext cx="345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latin typeface="+mn-lt"/>
              </a:rPr>
              <a:t>1 kg = 1000 g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30188" y="5663725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latin typeface="+mn-lt"/>
              </a:rPr>
              <a:t>1 </a:t>
            </a:r>
            <a:r>
              <a:rPr lang="fr-FR" altLang="fr-FR" sz="2800" b="1" dirty="0" smtClean="0">
                <a:latin typeface="+mn-lt"/>
              </a:rPr>
              <a:t>€ </a:t>
            </a:r>
            <a:r>
              <a:rPr lang="fr-FR" altLang="fr-FR" sz="2800" b="1" dirty="0">
                <a:latin typeface="+mn-lt"/>
              </a:rPr>
              <a:t>= 100 centimes d’euro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597525" y="5142093"/>
            <a:ext cx="2592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solidFill>
                  <a:srgbClr val="FFFF66"/>
                </a:solidFill>
                <a:latin typeface="+mn-lt"/>
              </a:rPr>
              <a:t>1 h = 60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/>
      <p:bldP spid="52235" grpId="0"/>
      <p:bldP spid="522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Programmes 2008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1713"/>
            <a:ext cx="8229600" cy="5451475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fr-FR" altLang="fr-FR" sz="2800" u="sng" dirty="0">
                <a:solidFill>
                  <a:srgbClr val="FFFF00"/>
                </a:solidFill>
              </a:rPr>
              <a:t>Compétence 3 </a:t>
            </a:r>
            <a:r>
              <a:rPr lang="fr-FR" altLang="fr-FR" sz="2800" u="sng" dirty="0" smtClean="0">
                <a:solidFill>
                  <a:srgbClr val="FFFF00"/>
                </a:solidFill>
              </a:rPr>
              <a:t>du palier1 du </a:t>
            </a:r>
            <a:r>
              <a:rPr lang="fr-FR" altLang="fr-FR" sz="2800" u="sng" dirty="0">
                <a:solidFill>
                  <a:srgbClr val="FFFF00"/>
                </a:solidFill>
              </a:rPr>
              <a:t>socle commun</a:t>
            </a:r>
            <a:r>
              <a:rPr lang="fr-FR" altLang="fr-FR" sz="2800" u="sng" dirty="0"/>
              <a:t> </a:t>
            </a:r>
            <a:r>
              <a:rPr lang="fr-FR" altLang="fr-FR" sz="2800" b="1" dirty="0"/>
              <a:t>: </a:t>
            </a:r>
            <a:br>
              <a:rPr lang="fr-FR" altLang="fr-FR" sz="2800" b="1" dirty="0"/>
            </a:br>
            <a:endParaRPr lang="fr-FR" altLang="fr-FR" sz="1050" b="1" dirty="0"/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fr-FR" altLang="fr-FR" sz="2400" dirty="0"/>
              <a:t>L’élève est capable de :</a:t>
            </a:r>
          </a:p>
          <a:p>
            <a:pPr>
              <a:spcBef>
                <a:spcPts val="1200"/>
              </a:spcBef>
            </a:pPr>
            <a:r>
              <a:rPr lang="fr-FR" altLang="fr-FR" sz="2400" dirty="0" smtClean="0"/>
              <a:t>situer </a:t>
            </a:r>
            <a:r>
              <a:rPr lang="fr-FR" altLang="fr-FR" sz="2400" dirty="0"/>
              <a:t>un objet par rapport à soi ou à un autre objet, donner sa position et décrire son déplacement ; </a:t>
            </a:r>
          </a:p>
          <a:p>
            <a:pPr>
              <a:spcBef>
                <a:spcPts val="1200"/>
              </a:spcBef>
            </a:pPr>
            <a:r>
              <a:rPr lang="fr-FR" altLang="fr-FR" sz="2400" dirty="0"/>
              <a:t>utiliser la règle et l’équerre pour tracer avec soin et précision un carré, un rectangle, un triangle rectangle ; </a:t>
            </a:r>
          </a:p>
          <a:p>
            <a:pPr>
              <a:spcBef>
                <a:spcPts val="1200"/>
              </a:spcBef>
            </a:pPr>
            <a:r>
              <a:rPr lang="fr-FR" altLang="fr-FR" sz="2400" dirty="0"/>
              <a:t>utiliser les unités usuelles de mesure ; estimer une mesure ; </a:t>
            </a:r>
          </a:p>
          <a:p>
            <a:pPr>
              <a:spcBef>
                <a:spcPts val="1200"/>
              </a:spcBef>
            </a:pPr>
            <a:r>
              <a:rPr lang="fr-FR" altLang="fr-FR" sz="2400" dirty="0"/>
              <a:t>être précis et soigneux dans les tracés, les mesures et les calculs ; </a:t>
            </a:r>
          </a:p>
          <a:p>
            <a:pPr>
              <a:spcBef>
                <a:spcPts val="1200"/>
              </a:spcBef>
            </a:pPr>
            <a:r>
              <a:rPr lang="fr-FR" altLang="fr-FR" sz="2400" dirty="0"/>
              <a:t>résoudre des problèmes très simples ; </a:t>
            </a:r>
          </a:p>
          <a:p>
            <a:pPr>
              <a:spcBef>
                <a:spcPts val="1200"/>
              </a:spcBef>
            </a:pPr>
            <a:r>
              <a:rPr lang="fr-FR" altLang="fr-FR" sz="2400" dirty="0"/>
              <a:t>observer et décrire pour mener des investigations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052513"/>
            <a:ext cx="8435975" cy="533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400" dirty="0">
                <a:solidFill>
                  <a:srgbClr val="FFFF66"/>
                </a:solidFill>
              </a:rPr>
              <a:t>Établir des relations entre les unités usuelles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2400" dirty="0">
              <a:solidFill>
                <a:srgbClr val="FFFF66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14313" y="1557338"/>
            <a:ext cx="87137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Une des finalités du cycle 2 n’est pas de savoir utiliser un tableau de conversion complexe mais de comprendre la relation entre les unités usuelles.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4" y="2757666"/>
            <a:ext cx="8321676" cy="396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052513"/>
            <a:ext cx="8435975" cy="533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800" dirty="0">
                <a:solidFill>
                  <a:srgbClr val="FFFF66"/>
                </a:solidFill>
              </a:rPr>
              <a:t>Établir des relations entre les unités usuelles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600" b="1" dirty="0">
              <a:solidFill>
                <a:srgbClr val="FFFF66"/>
              </a:solidFill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14313" y="3017838"/>
            <a:ext cx="87137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 smtClean="0">
                <a:latin typeface="+mn-lt"/>
              </a:rPr>
              <a:t>La référence au tableau de conversion n’est pas une nécessité !</a:t>
            </a:r>
          </a:p>
          <a:p>
            <a:pPr>
              <a:spcBef>
                <a:spcPct val="50000"/>
              </a:spcBef>
            </a:pPr>
            <a:r>
              <a:rPr lang="fr-FR" altLang="fr-FR" sz="2400" dirty="0" smtClean="0">
                <a:latin typeface="+mn-lt"/>
              </a:rPr>
              <a:t>Ce qui est primordial c’est que la </a:t>
            </a:r>
            <a:r>
              <a:rPr lang="fr-FR" altLang="fr-FR" sz="2400" b="1" dirty="0" smtClean="0">
                <a:latin typeface="+mn-lt"/>
              </a:rPr>
              <a:t>relation numérique</a:t>
            </a:r>
            <a:r>
              <a:rPr lang="fr-FR" altLang="fr-FR" sz="2400" dirty="0" smtClean="0">
                <a:latin typeface="+mn-lt"/>
              </a:rPr>
              <a:t> soit comprise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2400" b="1" dirty="0" smtClean="0">
                <a:latin typeface="+mn-lt"/>
              </a:rPr>
              <a:t>1 km c’est 1000 fois 1 m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2400" b="1" dirty="0" smtClean="0">
                <a:latin typeface="+mn-lt"/>
              </a:rPr>
              <a:t>1 kg c’est 1000 fois 1 g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2400" b="1" dirty="0" smtClean="0">
                <a:latin typeface="+mn-lt"/>
              </a:rPr>
              <a:t>1 m c’est 100 fois 1 cm …</a:t>
            </a:r>
            <a:endParaRPr lang="fr-FR" altLang="fr-FR" sz="2400" b="1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816100"/>
            <a:ext cx="901700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noFill/>
          <a:ln/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981075"/>
            <a:ext cx="8964613" cy="7191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Ordre de grandeur et choix de l’unité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80963" y="1816100"/>
            <a:ext cx="89820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dirty="0" smtClean="0">
                <a:latin typeface="+mn-lt"/>
              </a:rPr>
              <a:t>Un élève de cycle 2 </a:t>
            </a:r>
            <a:r>
              <a:rPr lang="fr-FR" altLang="fr-FR" sz="2400" dirty="0">
                <a:latin typeface="+mn-lt"/>
              </a:rPr>
              <a:t>découvre la nécessité d’adapter l’unité de mesure à la grandeur à mesurer. </a:t>
            </a:r>
          </a:p>
          <a:p>
            <a:endParaRPr lang="fr-FR" altLang="fr-FR" sz="2400" dirty="0">
              <a:latin typeface="+mn-lt"/>
            </a:endParaRPr>
          </a:p>
          <a:p>
            <a:r>
              <a:rPr lang="fr-FR" altLang="fr-FR" sz="2400" i="1" dirty="0">
                <a:latin typeface="+mn-lt"/>
              </a:rPr>
              <a:t>Ex : Classer de grands objets (ficelles non déplaçables) selon leurs longueurs avec pour outils </a:t>
            </a:r>
            <a:r>
              <a:rPr lang="fr-FR" altLang="fr-FR" sz="2400" i="1" dirty="0" smtClean="0">
                <a:latin typeface="+mn-lt"/>
              </a:rPr>
              <a:t>:</a:t>
            </a:r>
          </a:p>
          <a:p>
            <a:endParaRPr lang="fr-FR" altLang="fr-FR" sz="2400" i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+mn-lt"/>
              </a:rPr>
              <a:t>des </a:t>
            </a:r>
            <a:r>
              <a:rPr lang="fr-FR" altLang="fr-FR" sz="2400" dirty="0">
                <a:latin typeface="+mn-lt"/>
              </a:rPr>
              <a:t>« centimètres-étalons 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+mn-lt"/>
              </a:rPr>
              <a:t>des </a:t>
            </a:r>
            <a:r>
              <a:rPr lang="fr-FR" altLang="fr-FR" sz="2400" dirty="0">
                <a:latin typeface="+mn-lt"/>
              </a:rPr>
              <a:t>règles graduées courtes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+mn-lt"/>
              </a:rPr>
              <a:t>des </a:t>
            </a:r>
            <a:r>
              <a:rPr lang="fr-FR" altLang="fr-FR" sz="2400" dirty="0">
                <a:latin typeface="+mn-lt"/>
              </a:rPr>
              <a:t>tiges non graduées de 1m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+mn-lt"/>
              </a:rPr>
              <a:t>des </a:t>
            </a:r>
            <a:r>
              <a:rPr lang="fr-FR" altLang="fr-FR" sz="2400" dirty="0">
                <a:latin typeface="+mn-lt"/>
              </a:rPr>
              <a:t>mètres-ruban …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0" y="577056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Mesurer, peser, comparer les objets du </a:t>
            </a:r>
            <a:r>
              <a:rPr lang="fr-FR" altLang="fr-FR" sz="2400" dirty="0">
                <a:solidFill>
                  <a:srgbClr val="FFFF66"/>
                </a:solidFill>
                <a:latin typeface="+mn-lt"/>
              </a:rPr>
              <a:t>quotidien</a:t>
            </a:r>
            <a:r>
              <a:rPr lang="fr-FR" altLang="fr-FR" sz="2400" dirty="0">
                <a:latin typeface="+mn-lt"/>
              </a:rPr>
              <a:t> de l’élève : tableau, cahier, classe, préau, … </a:t>
            </a:r>
            <a:r>
              <a:rPr lang="fr-FR" altLang="fr-FR" sz="2400" dirty="0">
                <a:solidFill>
                  <a:srgbClr val="FFFF66"/>
                </a:solidFill>
                <a:latin typeface="+mn-lt"/>
              </a:rPr>
              <a:t>en adaptant l’unité</a:t>
            </a:r>
            <a:r>
              <a:rPr lang="fr-FR" altLang="fr-FR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altLang="fr-FR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8642350" cy="68262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400" dirty="0">
                <a:solidFill>
                  <a:srgbClr val="FFFF66"/>
                </a:solidFill>
              </a:rPr>
              <a:t>Ordre de grandeur</a:t>
            </a:r>
            <a:r>
              <a:rPr lang="fr-FR" altLang="fr-FR" sz="2400" dirty="0"/>
              <a:t>  : </a:t>
            </a:r>
            <a:r>
              <a:rPr lang="fr-FR" altLang="fr-FR" sz="2400" dirty="0">
                <a:solidFill>
                  <a:srgbClr val="FFFF66"/>
                </a:solidFill>
              </a:rPr>
              <a:t>construire un répertoire d’équivalences</a:t>
            </a:r>
          </a:p>
          <a:p>
            <a:pPr>
              <a:buFont typeface="Wingdings" pitchFamily="2" charset="2"/>
              <a:buNone/>
            </a:pPr>
            <a:endParaRPr lang="fr-FR" altLang="fr-FR" sz="2000" b="1" dirty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400" b="1" dirty="0"/>
          </a:p>
        </p:txBody>
      </p:sp>
      <p:graphicFrame>
        <p:nvGraphicFramePr>
          <p:cNvPr id="78909" name="Group 6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5149062"/>
              </p:ext>
            </p:extLst>
          </p:nvPr>
        </p:nvGraphicFramePr>
        <p:xfrm>
          <a:off x="214313" y="2298701"/>
          <a:ext cx="8713787" cy="3274699"/>
        </p:xfrm>
        <a:graphic>
          <a:graphicData uri="http://schemas.openxmlformats.org/drawingml/2006/table">
            <a:tbl>
              <a:tblPr/>
              <a:tblGrid>
                <a:gridCol w="4718050"/>
                <a:gridCol w="3995737"/>
              </a:tblGrid>
              <a:tr h="533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 centimètre (cm) c’est long comme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Une mouche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 mètre (m) c’est long comme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 pan du tableau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 kilomètre (km) c’est long comme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 distance pour de l’école à 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 gramme (g) c’est lourd comme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 taille crayon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 kilogramme (kg) c’est lourd comme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 litre d’eau, une boîte de sucre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altLang="fr-FR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8642350" cy="68262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800" dirty="0">
                <a:solidFill>
                  <a:srgbClr val="FFFF66"/>
                </a:solidFill>
              </a:rPr>
              <a:t>Ordre de grandeur</a:t>
            </a:r>
            <a:r>
              <a:rPr lang="fr-FR" altLang="fr-FR" sz="2800" dirty="0"/>
              <a:t> </a:t>
            </a:r>
            <a:r>
              <a:rPr lang="fr-FR" altLang="fr-FR" sz="2800" dirty="0">
                <a:solidFill>
                  <a:srgbClr val="FFFF66"/>
                </a:solidFill>
              </a:rPr>
              <a:t>et choix de l’unité </a:t>
            </a:r>
            <a:endParaRPr lang="fr-FR" altLang="fr-FR" sz="2400" dirty="0">
              <a:solidFill>
                <a:srgbClr val="FFFF66"/>
              </a:solidFill>
            </a:endParaRPr>
          </a:p>
          <a:p>
            <a:pPr>
              <a:buFont typeface="Wingdings" pitchFamily="2" charset="2"/>
              <a:buNone/>
            </a:pPr>
            <a:endParaRPr lang="fr-FR" altLang="fr-FR" sz="2400" b="1" dirty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600" b="1" dirty="0"/>
          </a:p>
        </p:txBody>
      </p:sp>
      <p:pic>
        <p:nvPicPr>
          <p:cNvPr id="90143" name="Picture 31" descr="bonne-unite-longue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349500"/>
            <a:ext cx="820896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noFill/>
          <a:ln/>
        </p:spPr>
        <p:txBody>
          <a:bodyPr/>
          <a:lstStyle/>
          <a:p>
            <a:r>
              <a:rPr lang="fr-FR" altLang="fr-FR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981075"/>
            <a:ext cx="8964613" cy="719138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dirty="0">
                <a:solidFill>
                  <a:srgbClr val="FFFF66"/>
                </a:solidFill>
              </a:rPr>
              <a:t>Apprendre à mesurer et à tracer</a:t>
            </a:r>
            <a:r>
              <a:rPr lang="fr-FR" altLang="fr-FR" dirty="0"/>
              <a:t> </a:t>
            </a:r>
          </a:p>
          <a:p>
            <a:endParaRPr lang="fr-FR" altLang="fr-FR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800" b="1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39750" y="1892300"/>
            <a:ext cx="80645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Au quotidien (cahiers du jour : traits soulignés, construction de tableaux, frises, …)</a:t>
            </a:r>
          </a:p>
          <a:p>
            <a:pPr>
              <a:spcBef>
                <a:spcPct val="50000"/>
              </a:spcBef>
            </a:pPr>
            <a:endParaRPr lang="fr-FR" altLang="fr-FR" sz="28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Exercices d’entraînement (manuels, fichiers)</a:t>
            </a:r>
          </a:p>
          <a:p>
            <a:pPr>
              <a:spcBef>
                <a:spcPct val="50000"/>
              </a:spcBef>
            </a:pPr>
            <a:endParaRPr lang="fr-FR" altLang="fr-FR" sz="28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FR" altLang="fr-FR" sz="2800" dirty="0">
                <a:solidFill>
                  <a:srgbClr val="FFFF66"/>
                </a:solidFill>
                <a:latin typeface="+mn-lt"/>
              </a:rPr>
              <a:t>Réinvestissement</a:t>
            </a:r>
            <a:r>
              <a:rPr lang="fr-FR" altLang="fr-FR" sz="2800" dirty="0">
                <a:latin typeface="+mn-lt"/>
              </a:rPr>
              <a:t> dans d’autres domaines </a:t>
            </a:r>
          </a:p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(ex : dessins géométriques, arts visuels, </a:t>
            </a:r>
            <a:r>
              <a:rPr lang="fr-FR" altLang="fr-FR" sz="2800" dirty="0" smtClean="0">
                <a:latin typeface="+mn-lt"/>
              </a:rPr>
              <a:t>découverte </a:t>
            </a:r>
            <a:r>
              <a:rPr lang="fr-FR" altLang="fr-FR" sz="2800" dirty="0">
                <a:latin typeface="+mn-lt"/>
              </a:rPr>
              <a:t>du monde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052513"/>
            <a:ext cx="8435975" cy="533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800" dirty="0">
                <a:solidFill>
                  <a:srgbClr val="FFFF66"/>
                </a:solidFill>
              </a:rPr>
              <a:t>Proposer des situations de recherche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600" b="1" dirty="0">
              <a:solidFill>
                <a:srgbClr val="FFFF66"/>
              </a:solidFill>
            </a:endParaRPr>
          </a:p>
        </p:txBody>
      </p:sp>
      <p:sp>
        <p:nvSpPr>
          <p:cNvPr id="58468" name="Text Box 100"/>
          <p:cNvSpPr txBox="1">
            <a:spLocks noChangeArrowheads="1"/>
          </p:cNvSpPr>
          <p:nvPr/>
        </p:nvSpPr>
        <p:spPr bwMode="auto">
          <a:xfrm>
            <a:off x="3937000" y="1654175"/>
            <a:ext cx="485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Quelle est la forme qui a le plus grand périmètre (tour) ?</a:t>
            </a:r>
          </a:p>
        </p:txBody>
      </p:sp>
      <p:sp>
        <p:nvSpPr>
          <p:cNvPr id="4" name="Forme libre 3"/>
          <p:cNvSpPr/>
          <p:nvPr/>
        </p:nvSpPr>
        <p:spPr>
          <a:xfrm>
            <a:off x="674740" y="1844675"/>
            <a:ext cx="3655961" cy="4076700"/>
          </a:xfrm>
          <a:custGeom>
            <a:avLst/>
            <a:gdLst>
              <a:gd name="connsiteX0" fmla="*/ 88900 w 1181100"/>
              <a:gd name="connsiteY0" fmla="*/ 1371600 h 3124200"/>
              <a:gd name="connsiteX1" fmla="*/ 266700 w 1181100"/>
              <a:gd name="connsiteY1" fmla="*/ 3124200 h 3124200"/>
              <a:gd name="connsiteX2" fmla="*/ 1181100 w 1181100"/>
              <a:gd name="connsiteY2" fmla="*/ 2146300 h 3124200"/>
              <a:gd name="connsiteX3" fmla="*/ 1155700 w 1181100"/>
              <a:gd name="connsiteY3" fmla="*/ 266700 h 3124200"/>
              <a:gd name="connsiteX4" fmla="*/ 0 w 1181100"/>
              <a:gd name="connsiteY4" fmla="*/ 0 h 3124200"/>
              <a:gd name="connsiteX5" fmla="*/ 901700 w 1181100"/>
              <a:gd name="connsiteY5" fmla="*/ 1612900 h 3124200"/>
              <a:gd name="connsiteX6" fmla="*/ 88900 w 1181100"/>
              <a:gd name="connsiteY6" fmla="*/ 1371600 h 3124200"/>
              <a:gd name="connsiteX0" fmla="*/ 88900 w 1510957"/>
              <a:gd name="connsiteY0" fmla="*/ 1371600 h 3124200"/>
              <a:gd name="connsiteX1" fmla="*/ 266700 w 1510957"/>
              <a:gd name="connsiteY1" fmla="*/ 3124200 h 3124200"/>
              <a:gd name="connsiteX2" fmla="*/ 1510957 w 1510957"/>
              <a:gd name="connsiteY2" fmla="*/ 3111500 h 3124200"/>
              <a:gd name="connsiteX3" fmla="*/ 1155700 w 1510957"/>
              <a:gd name="connsiteY3" fmla="*/ 266700 h 3124200"/>
              <a:gd name="connsiteX4" fmla="*/ 0 w 1510957"/>
              <a:gd name="connsiteY4" fmla="*/ 0 h 3124200"/>
              <a:gd name="connsiteX5" fmla="*/ 901700 w 1510957"/>
              <a:gd name="connsiteY5" fmla="*/ 1612900 h 3124200"/>
              <a:gd name="connsiteX6" fmla="*/ 88900 w 1510957"/>
              <a:gd name="connsiteY6" fmla="*/ 1371600 h 3124200"/>
              <a:gd name="connsiteX0" fmla="*/ 109494 w 1531551"/>
              <a:gd name="connsiteY0" fmla="*/ 1371600 h 4076700"/>
              <a:gd name="connsiteX1" fmla="*/ 0 w 1531551"/>
              <a:gd name="connsiteY1" fmla="*/ 4076700 h 4076700"/>
              <a:gd name="connsiteX2" fmla="*/ 1531551 w 1531551"/>
              <a:gd name="connsiteY2" fmla="*/ 3111500 h 4076700"/>
              <a:gd name="connsiteX3" fmla="*/ 1176294 w 1531551"/>
              <a:gd name="connsiteY3" fmla="*/ 266700 h 4076700"/>
              <a:gd name="connsiteX4" fmla="*/ 20594 w 1531551"/>
              <a:gd name="connsiteY4" fmla="*/ 0 h 4076700"/>
              <a:gd name="connsiteX5" fmla="*/ 922294 w 1531551"/>
              <a:gd name="connsiteY5" fmla="*/ 1612900 h 4076700"/>
              <a:gd name="connsiteX6" fmla="*/ 109494 w 1531551"/>
              <a:gd name="connsiteY6" fmla="*/ 13716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551" h="4076700">
                <a:moveTo>
                  <a:pt x="109494" y="1371600"/>
                </a:moveTo>
                <a:lnTo>
                  <a:pt x="0" y="4076700"/>
                </a:lnTo>
                <a:lnTo>
                  <a:pt x="1531551" y="3111500"/>
                </a:lnTo>
                <a:lnTo>
                  <a:pt x="1176294" y="266700"/>
                </a:lnTo>
                <a:lnTo>
                  <a:pt x="20594" y="0"/>
                </a:lnTo>
                <a:lnTo>
                  <a:pt x="922294" y="1612900"/>
                </a:lnTo>
                <a:lnTo>
                  <a:pt x="109494" y="13716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rot="2772537" flipH="1">
            <a:off x="5378383" y="1930596"/>
            <a:ext cx="3733118" cy="6051915"/>
          </a:xfrm>
          <a:custGeom>
            <a:avLst/>
            <a:gdLst>
              <a:gd name="connsiteX0" fmla="*/ 88900 w 1181100"/>
              <a:gd name="connsiteY0" fmla="*/ 1371600 h 3124200"/>
              <a:gd name="connsiteX1" fmla="*/ 266700 w 1181100"/>
              <a:gd name="connsiteY1" fmla="*/ 3124200 h 3124200"/>
              <a:gd name="connsiteX2" fmla="*/ 1181100 w 1181100"/>
              <a:gd name="connsiteY2" fmla="*/ 2146300 h 3124200"/>
              <a:gd name="connsiteX3" fmla="*/ 1155700 w 1181100"/>
              <a:gd name="connsiteY3" fmla="*/ 266700 h 3124200"/>
              <a:gd name="connsiteX4" fmla="*/ 0 w 1181100"/>
              <a:gd name="connsiteY4" fmla="*/ 0 h 3124200"/>
              <a:gd name="connsiteX5" fmla="*/ 901700 w 1181100"/>
              <a:gd name="connsiteY5" fmla="*/ 1612900 h 3124200"/>
              <a:gd name="connsiteX6" fmla="*/ 88900 w 1181100"/>
              <a:gd name="connsiteY6" fmla="*/ 1371600 h 3124200"/>
              <a:gd name="connsiteX0" fmla="*/ 1466717 w 2558917"/>
              <a:gd name="connsiteY0" fmla="*/ 1371600 h 3124200"/>
              <a:gd name="connsiteX1" fmla="*/ 1644517 w 2558917"/>
              <a:gd name="connsiteY1" fmla="*/ 3124200 h 3124200"/>
              <a:gd name="connsiteX2" fmla="*/ 2558917 w 2558917"/>
              <a:gd name="connsiteY2" fmla="*/ 2146300 h 3124200"/>
              <a:gd name="connsiteX3" fmla="*/ 2533517 w 2558917"/>
              <a:gd name="connsiteY3" fmla="*/ 266700 h 3124200"/>
              <a:gd name="connsiteX4" fmla="*/ 1377817 w 2558917"/>
              <a:gd name="connsiteY4" fmla="*/ 0 h 3124200"/>
              <a:gd name="connsiteX5" fmla="*/ 0 w 2558917"/>
              <a:gd name="connsiteY5" fmla="*/ 1142286 h 3124200"/>
              <a:gd name="connsiteX6" fmla="*/ 1466717 w 2558917"/>
              <a:gd name="connsiteY6" fmla="*/ 1371600 h 3124200"/>
              <a:gd name="connsiteX0" fmla="*/ 1466717 w 2558917"/>
              <a:gd name="connsiteY0" fmla="*/ 2030610 h 3783210"/>
              <a:gd name="connsiteX1" fmla="*/ 1644517 w 2558917"/>
              <a:gd name="connsiteY1" fmla="*/ 3783210 h 3783210"/>
              <a:gd name="connsiteX2" fmla="*/ 2558917 w 2558917"/>
              <a:gd name="connsiteY2" fmla="*/ 2805310 h 3783210"/>
              <a:gd name="connsiteX3" fmla="*/ 2533517 w 2558917"/>
              <a:gd name="connsiteY3" fmla="*/ 925710 h 3783210"/>
              <a:gd name="connsiteX4" fmla="*/ 1854843 w 2558917"/>
              <a:gd name="connsiteY4" fmla="*/ 0 h 3783210"/>
              <a:gd name="connsiteX5" fmla="*/ 0 w 2558917"/>
              <a:gd name="connsiteY5" fmla="*/ 1801296 h 3783210"/>
              <a:gd name="connsiteX6" fmla="*/ 1466717 w 2558917"/>
              <a:gd name="connsiteY6" fmla="*/ 2030610 h 378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917" h="3783210">
                <a:moveTo>
                  <a:pt x="1466717" y="2030610"/>
                </a:moveTo>
                <a:lnTo>
                  <a:pt x="1644517" y="3783210"/>
                </a:lnTo>
                <a:lnTo>
                  <a:pt x="2558917" y="2805310"/>
                </a:lnTo>
                <a:lnTo>
                  <a:pt x="2533517" y="925710"/>
                </a:lnTo>
                <a:lnTo>
                  <a:pt x="1854843" y="0"/>
                </a:lnTo>
                <a:lnTo>
                  <a:pt x="0" y="1801296"/>
                </a:lnTo>
                <a:lnTo>
                  <a:pt x="1466717" y="2030610"/>
                </a:lnTo>
                <a:close/>
              </a:path>
            </a:pathLst>
          </a:cu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052513"/>
            <a:ext cx="8435975" cy="533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800" dirty="0">
                <a:solidFill>
                  <a:srgbClr val="FFFF66"/>
                </a:solidFill>
              </a:rPr>
              <a:t>Proposer des situations de recherche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600" dirty="0">
              <a:solidFill>
                <a:srgbClr val="FFFF66"/>
              </a:solidFill>
            </a:endParaRPr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 flipH="1">
            <a:off x="395287" y="1785938"/>
            <a:ext cx="4717255" cy="164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395288" y="3429000"/>
            <a:ext cx="396081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 flipH="1">
            <a:off x="539750" y="4005263"/>
            <a:ext cx="3816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>
            <a:off x="539750" y="4005263"/>
            <a:ext cx="360045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24" name="Line 36"/>
          <p:cNvSpPr>
            <a:spLocks noChangeShapeType="1"/>
          </p:cNvSpPr>
          <p:nvPr/>
        </p:nvSpPr>
        <p:spPr bwMode="auto">
          <a:xfrm flipH="1" flipV="1">
            <a:off x="1835150" y="5229225"/>
            <a:ext cx="23050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25" name="Line 37"/>
          <p:cNvSpPr>
            <a:spLocks noChangeShapeType="1"/>
          </p:cNvSpPr>
          <p:nvPr/>
        </p:nvSpPr>
        <p:spPr bwMode="auto">
          <a:xfrm>
            <a:off x="1835150" y="5257800"/>
            <a:ext cx="11525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 flipH="1">
            <a:off x="539750" y="5862638"/>
            <a:ext cx="2447925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>
            <a:off x="539750" y="5949950"/>
            <a:ext cx="1079500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 flipV="1">
            <a:off x="1576388" y="5876925"/>
            <a:ext cx="3024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 flipH="1">
            <a:off x="2124075" y="4365625"/>
            <a:ext cx="144463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>
            <a:off x="4572000" y="56610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5112543" y="15700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5076031" y="15700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dirty="0"/>
              <a:t>A</a:t>
            </a: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4702175" y="56356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dirty="0"/>
              <a:t>B</a:t>
            </a:r>
          </a:p>
        </p:txBody>
      </p:sp>
      <p:sp>
        <p:nvSpPr>
          <p:cNvPr id="63534" name="Rectangle 46"/>
          <p:cNvSpPr>
            <a:spLocks noChangeArrowheads="1"/>
          </p:cNvSpPr>
          <p:nvPr/>
        </p:nvSpPr>
        <p:spPr bwMode="auto">
          <a:xfrm rot="1384515">
            <a:off x="1766888" y="4264025"/>
            <a:ext cx="327025" cy="207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535" name="Rectangle 47"/>
          <p:cNvSpPr>
            <a:spLocks noChangeArrowheads="1"/>
          </p:cNvSpPr>
          <p:nvPr/>
        </p:nvSpPr>
        <p:spPr bwMode="auto">
          <a:xfrm rot="1384515">
            <a:off x="2411413" y="4508500"/>
            <a:ext cx="327025" cy="2079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536" name="Rectangle 48"/>
          <p:cNvSpPr>
            <a:spLocks noChangeArrowheads="1"/>
          </p:cNvSpPr>
          <p:nvPr/>
        </p:nvSpPr>
        <p:spPr bwMode="auto">
          <a:xfrm>
            <a:off x="1692275" y="4076700"/>
            <a:ext cx="1428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537" name="Rectangle 49"/>
          <p:cNvSpPr>
            <a:spLocks noChangeArrowheads="1"/>
          </p:cNvSpPr>
          <p:nvPr/>
        </p:nvSpPr>
        <p:spPr bwMode="auto">
          <a:xfrm>
            <a:off x="2700338" y="4437063"/>
            <a:ext cx="144462" cy="144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538" name="Line 50"/>
          <p:cNvSpPr>
            <a:spLocks noChangeShapeType="1"/>
          </p:cNvSpPr>
          <p:nvPr/>
        </p:nvSpPr>
        <p:spPr bwMode="auto">
          <a:xfrm>
            <a:off x="1619250" y="3933825"/>
            <a:ext cx="1444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39" name="Line 51"/>
          <p:cNvSpPr>
            <a:spLocks noChangeShapeType="1"/>
          </p:cNvSpPr>
          <p:nvPr/>
        </p:nvSpPr>
        <p:spPr bwMode="auto">
          <a:xfrm>
            <a:off x="1763713" y="3860800"/>
            <a:ext cx="730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40" name="Line 52"/>
          <p:cNvSpPr>
            <a:spLocks noChangeShapeType="1"/>
          </p:cNvSpPr>
          <p:nvPr/>
        </p:nvSpPr>
        <p:spPr bwMode="auto">
          <a:xfrm flipH="1">
            <a:off x="2844800" y="4292600"/>
            <a:ext cx="71438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41" name="Line 53"/>
          <p:cNvSpPr>
            <a:spLocks noChangeShapeType="1"/>
          </p:cNvSpPr>
          <p:nvPr/>
        </p:nvSpPr>
        <p:spPr bwMode="auto">
          <a:xfrm flipH="1">
            <a:off x="2771775" y="4221163"/>
            <a:ext cx="0" cy="2143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42" name="Text Box 54"/>
          <p:cNvSpPr txBox="1">
            <a:spLocks noChangeArrowheads="1"/>
          </p:cNvSpPr>
          <p:nvPr/>
        </p:nvSpPr>
        <p:spPr bwMode="auto">
          <a:xfrm>
            <a:off x="5651500" y="1739900"/>
            <a:ext cx="324008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La fourmi rouge se rend en A et la fourmi noire se rend en B</a:t>
            </a:r>
          </a:p>
          <a:p>
            <a:pPr>
              <a:spcBef>
                <a:spcPct val="50000"/>
              </a:spcBef>
            </a:pPr>
            <a:endParaRPr lang="fr-FR" altLang="fr-FR" sz="2400" dirty="0"/>
          </a:p>
        </p:txBody>
      </p:sp>
      <p:sp>
        <p:nvSpPr>
          <p:cNvPr id="63543" name="Rectangle 55"/>
          <p:cNvSpPr>
            <a:spLocks noChangeArrowheads="1"/>
          </p:cNvSpPr>
          <p:nvPr/>
        </p:nvSpPr>
        <p:spPr bwMode="auto">
          <a:xfrm>
            <a:off x="5508625" y="4292600"/>
            <a:ext cx="30241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De quel point devraient-elles partir pour parcourir la même distance ?</a:t>
            </a:r>
          </a:p>
        </p:txBody>
      </p:sp>
      <p:sp>
        <p:nvSpPr>
          <p:cNvPr id="63544" name="Line 56"/>
          <p:cNvSpPr>
            <a:spLocks noChangeShapeType="1"/>
          </p:cNvSpPr>
          <p:nvPr/>
        </p:nvSpPr>
        <p:spPr bwMode="auto">
          <a:xfrm flipH="1">
            <a:off x="1619250" y="4365625"/>
            <a:ext cx="144463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45" name="Line 57"/>
          <p:cNvSpPr>
            <a:spLocks noChangeShapeType="1"/>
          </p:cNvSpPr>
          <p:nvPr/>
        </p:nvSpPr>
        <p:spPr bwMode="auto">
          <a:xfrm flipH="1">
            <a:off x="1763713" y="4365625"/>
            <a:ext cx="7143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46" name="Line 58"/>
          <p:cNvSpPr>
            <a:spLocks noChangeShapeType="1"/>
          </p:cNvSpPr>
          <p:nvPr/>
        </p:nvSpPr>
        <p:spPr bwMode="auto">
          <a:xfrm>
            <a:off x="1908175" y="44370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47" name="Line 59"/>
          <p:cNvSpPr>
            <a:spLocks noChangeShapeType="1"/>
          </p:cNvSpPr>
          <p:nvPr/>
        </p:nvSpPr>
        <p:spPr bwMode="auto">
          <a:xfrm>
            <a:off x="1979613" y="4508500"/>
            <a:ext cx="7143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48" name="Line 60"/>
          <p:cNvSpPr>
            <a:spLocks noChangeShapeType="1"/>
          </p:cNvSpPr>
          <p:nvPr/>
        </p:nvSpPr>
        <p:spPr bwMode="auto">
          <a:xfrm flipH="1">
            <a:off x="1619250" y="4365625"/>
            <a:ext cx="144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49" name="Line 61"/>
          <p:cNvSpPr>
            <a:spLocks noChangeShapeType="1"/>
          </p:cNvSpPr>
          <p:nvPr/>
        </p:nvSpPr>
        <p:spPr bwMode="auto">
          <a:xfrm>
            <a:off x="2051050" y="4508500"/>
            <a:ext cx="73025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50" name="Line 62"/>
          <p:cNvSpPr>
            <a:spLocks noChangeShapeType="1"/>
          </p:cNvSpPr>
          <p:nvPr/>
        </p:nvSpPr>
        <p:spPr bwMode="auto">
          <a:xfrm flipH="1">
            <a:off x="2268538" y="4581525"/>
            <a:ext cx="142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51" name="Line 63"/>
          <p:cNvSpPr>
            <a:spLocks noChangeShapeType="1"/>
          </p:cNvSpPr>
          <p:nvPr/>
        </p:nvSpPr>
        <p:spPr bwMode="auto">
          <a:xfrm flipH="1">
            <a:off x="2339975" y="4652963"/>
            <a:ext cx="71438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>
            <a:off x="2484438" y="465296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53" name="Line 65"/>
          <p:cNvSpPr>
            <a:spLocks noChangeShapeType="1"/>
          </p:cNvSpPr>
          <p:nvPr/>
        </p:nvSpPr>
        <p:spPr bwMode="auto">
          <a:xfrm>
            <a:off x="2555875" y="4724400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54" name="Line 66"/>
          <p:cNvSpPr>
            <a:spLocks noChangeShapeType="1"/>
          </p:cNvSpPr>
          <p:nvPr/>
        </p:nvSpPr>
        <p:spPr bwMode="auto">
          <a:xfrm>
            <a:off x="2627313" y="4724400"/>
            <a:ext cx="7302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55" name="Line 67"/>
          <p:cNvSpPr>
            <a:spLocks noChangeShapeType="1"/>
          </p:cNvSpPr>
          <p:nvPr/>
        </p:nvSpPr>
        <p:spPr bwMode="auto">
          <a:xfrm>
            <a:off x="2700338" y="4724400"/>
            <a:ext cx="142875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4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052513"/>
            <a:ext cx="8435975" cy="533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800" dirty="0">
                <a:solidFill>
                  <a:srgbClr val="FFFF66"/>
                </a:solidFill>
              </a:rPr>
              <a:t>Proposer des situations de recherche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600" b="1" dirty="0">
              <a:solidFill>
                <a:srgbClr val="FFFF66"/>
              </a:solidFill>
            </a:endParaRPr>
          </a:p>
        </p:txBody>
      </p:sp>
      <p:pic>
        <p:nvPicPr>
          <p:cNvPr id="79901" name="Picture 29" descr="106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98625"/>
            <a:ext cx="34734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4572000" y="3297347"/>
            <a:ext cx="37719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altLang="fr-FR" sz="2800" dirty="0">
                <a:latin typeface="+mn-lt"/>
              </a:rPr>
              <a:t>Les élèves doivent ranger les sabliers (fabriqués en classe) du plus rapide au plus lent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052513"/>
            <a:ext cx="8435975" cy="533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800" dirty="0">
                <a:solidFill>
                  <a:srgbClr val="FFFF66"/>
                </a:solidFill>
              </a:rPr>
              <a:t>Proposer des situations de recherche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600" b="1" dirty="0">
              <a:solidFill>
                <a:srgbClr val="FFFF66"/>
              </a:solidFill>
            </a:endParaRPr>
          </a:p>
        </p:txBody>
      </p:sp>
      <p:pic>
        <p:nvPicPr>
          <p:cNvPr id="80902" name="Picture 6" descr="probleme-equi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57538"/>
            <a:ext cx="820896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924049"/>
            <a:ext cx="596900" cy="596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47800" y="1530002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+mn-lt"/>
              </a:rPr>
              <a:t>Là encore, ça ne va pas de soi. Sans manipulations préalables, ces situations n’ont pas de sens pour les élèves !</a:t>
            </a:r>
            <a:endParaRPr lang="fr-FR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5982296"/>
            <a:ext cx="552450" cy="65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6044234"/>
            <a:ext cx="534987" cy="5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07" y="6150818"/>
            <a:ext cx="532606" cy="37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77" y="6009738"/>
            <a:ext cx="44689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4610100" y="6323835"/>
            <a:ext cx="3175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5626100" y="6323835"/>
            <a:ext cx="3175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6565900" y="6323835"/>
            <a:ext cx="3175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064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Programmes 2008</a:t>
            </a:r>
          </a:p>
        </p:txBody>
      </p:sp>
      <p:graphicFrame>
        <p:nvGraphicFramePr>
          <p:cNvPr id="26666" name="Group 4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6976952"/>
              </p:ext>
            </p:extLst>
          </p:nvPr>
        </p:nvGraphicFramePr>
        <p:xfrm>
          <a:off x="214313" y="1025525"/>
          <a:ext cx="8713787" cy="5643835"/>
        </p:xfrm>
        <a:graphic>
          <a:graphicData uri="http://schemas.openxmlformats.org/drawingml/2006/table">
            <a:tbl>
              <a:tblPr/>
              <a:tblGrid>
                <a:gridCol w="4302125"/>
                <a:gridCol w="4411662"/>
              </a:tblGrid>
              <a:tr h="422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CP</a:t>
                      </a:r>
                    </a:p>
                  </a:txBody>
                  <a:tcPr marL="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CE1</a:t>
                      </a:r>
                    </a:p>
                  </a:txBody>
                  <a:tcPr marL="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144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Repérer des événements de la journée en utilisant les heures et les demi-heures. </a:t>
                      </a: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Comparer et classer des objets selon leur longueur et leur masse. </a:t>
                      </a: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Utiliser la règle graduée pour tracer des segments, comparer des longueurs. </a:t>
                      </a: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Connaître et utiliser l’euro. </a:t>
                      </a: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Résoudre des problèmes de vie courante. </a:t>
                      </a:r>
                    </a:p>
                  </a:txBody>
                  <a:tcPr marL="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144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Utiliser un calendrier pour comparer des durées. </a:t>
                      </a: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Connaître la relation entre heure et minute, mètre et centimètre, kilomètre et mètre, kilogramme et gramme, euro et centime d’euro. </a:t>
                      </a: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Mesurer des segments, des distances.</a:t>
                      </a: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Résoudre des problèmes de longueur et de masse. </a:t>
                      </a:r>
                    </a:p>
                  </a:txBody>
                  <a:tcPr marL="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144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Lire ou compléter un tableau dans des situations concrètes simples </a:t>
                      </a:r>
                    </a:p>
                  </a:txBody>
                  <a:tcPr marL="0" marR="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144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Utiliser un tableau, un graphique.</a:t>
                      </a:r>
                    </a:p>
                    <a:p>
                      <a:pPr marL="486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Organiser les données d’un énoncé</a:t>
                      </a: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Utiliser les mesures légales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052513"/>
            <a:ext cx="8435975" cy="533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2800" dirty="0">
                <a:solidFill>
                  <a:srgbClr val="FFFF66"/>
                </a:solidFill>
              </a:rPr>
              <a:t>Proposer des situations de recherche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1600" b="1" dirty="0">
              <a:solidFill>
                <a:srgbClr val="FFFF66"/>
              </a:solidFill>
            </a:endParaRPr>
          </a:p>
        </p:txBody>
      </p:sp>
      <p:pic>
        <p:nvPicPr>
          <p:cNvPr id="81925" name="Picture 5" descr="probleme-di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6264275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659563" y="3429000"/>
            <a:ext cx="24844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Que peut-on calculer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Cas particulier des durées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052513"/>
            <a:ext cx="8435975" cy="100806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3000"/>
              </a:spcBef>
              <a:buFont typeface="Wingdings" pitchFamily="2" charset="2"/>
              <a:buNone/>
            </a:pPr>
            <a:r>
              <a:rPr lang="fr-FR" altLang="fr-FR" sz="2800" dirty="0">
                <a:solidFill>
                  <a:srgbClr val="FFFF66"/>
                </a:solidFill>
              </a:rPr>
              <a:t>Perception subjective </a:t>
            </a:r>
            <a:endParaRPr lang="fr-FR" altLang="fr-FR" sz="2800" dirty="0" smtClean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3000"/>
              </a:spcBef>
              <a:buFont typeface="Wingdings" pitchFamily="2" charset="2"/>
              <a:buNone/>
            </a:pPr>
            <a:r>
              <a:rPr lang="fr-FR" altLang="fr-FR" sz="2400" dirty="0" smtClean="0"/>
              <a:t>10 </a:t>
            </a:r>
            <a:r>
              <a:rPr lang="fr-FR" altLang="fr-FR" sz="2400" dirty="0"/>
              <a:t>min de récréation  </a:t>
            </a:r>
            <a:r>
              <a:rPr lang="fr-FR" altLang="fr-FR" sz="2400" dirty="0">
                <a:cs typeface="Arial" charset="0"/>
              </a:rPr>
              <a:t>≠ </a:t>
            </a:r>
            <a:r>
              <a:rPr lang="fr-FR" altLang="fr-FR" sz="2400" dirty="0"/>
              <a:t>10 min d’attente  </a:t>
            </a:r>
            <a:r>
              <a:rPr lang="fr-FR" altLang="fr-FR" sz="2400" dirty="0">
                <a:cs typeface="Arial" charset="0"/>
              </a:rPr>
              <a:t>≠</a:t>
            </a:r>
            <a:r>
              <a:rPr lang="fr-FR" altLang="fr-FR" sz="2400" dirty="0"/>
              <a:t>  10 min de travail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2800" dirty="0"/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354013" y="2471738"/>
            <a:ext cx="84359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400" dirty="0">
                <a:solidFill>
                  <a:srgbClr val="FFFF66"/>
                </a:solidFill>
                <a:latin typeface="+mn-lt"/>
              </a:rPr>
              <a:t>Pas de comparaison directe </a:t>
            </a:r>
            <a:endParaRPr lang="fr-FR" altLang="fr-FR" sz="2400" dirty="0">
              <a:latin typeface="+mn-lt"/>
            </a:endParaRP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354013" y="3368675"/>
            <a:ext cx="84359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400" dirty="0">
                <a:solidFill>
                  <a:srgbClr val="FFFF66"/>
                </a:solidFill>
                <a:latin typeface="+mn-lt"/>
              </a:rPr>
              <a:t>Deux grandeurs distinctes exprimées par la même unité de mesure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2400" dirty="0" smtClean="0"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400" dirty="0" smtClean="0">
                <a:latin typeface="+mn-lt"/>
              </a:rPr>
              <a:t>L’instant</a:t>
            </a:r>
            <a:r>
              <a:rPr lang="fr-FR" altLang="fr-FR" sz="2400" dirty="0">
                <a:latin typeface="+mn-lt"/>
              </a:rPr>
              <a:t>, l’heure		Il est </a:t>
            </a:r>
            <a:r>
              <a:rPr lang="fr-FR" altLang="fr-FR" sz="2400" dirty="0" smtClean="0">
                <a:latin typeface="+mn-lt"/>
              </a:rPr>
              <a:t>10 h </a:t>
            </a:r>
            <a:r>
              <a:rPr lang="fr-FR" altLang="fr-FR" sz="2400" dirty="0">
                <a:latin typeface="+mn-lt"/>
              </a:rPr>
              <a:t>30 min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400" dirty="0">
                <a:latin typeface="+mn-lt"/>
              </a:rPr>
              <a:t>La durée, le temps		Il s’est écoulé </a:t>
            </a:r>
            <a:r>
              <a:rPr lang="fr-FR" altLang="fr-FR" sz="2400" dirty="0" smtClean="0">
                <a:latin typeface="+mn-lt"/>
              </a:rPr>
              <a:t>1 h</a:t>
            </a:r>
            <a:endParaRPr lang="fr-FR" altLang="fr-FR" sz="2400" dirty="0">
              <a:latin typeface="+mn-lt"/>
            </a:endParaRP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354013" y="4711700"/>
            <a:ext cx="8435975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2400" dirty="0" smtClean="0">
              <a:solidFill>
                <a:srgbClr val="FFFF66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400" dirty="0" smtClean="0">
                <a:solidFill>
                  <a:srgbClr val="FFFF66"/>
                </a:solidFill>
                <a:latin typeface="+mn-lt"/>
              </a:rPr>
              <a:t>Des </a:t>
            </a:r>
            <a:r>
              <a:rPr lang="fr-FR" altLang="fr-FR" sz="2400" dirty="0">
                <a:solidFill>
                  <a:srgbClr val="FFFF66"/>
                </a:solidFill>
                <a:latin typeface="+mn-lt"/>
              </a:rPr>
              <a:t>unités non </a:t>
            </a:r>
            <a:r>
              <a:rPr lang="fr-FR" altLang="fr-FR" sz="2400" dirty="0" smtClean="0">
                <a:solidFill>
                  <a:srgbClr val="FFFF66"/>
                </a:solidFill>
                <a:latin typeface="+mn-lt"/>
              </a:rPr>
              <a:t>décimales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400" dirty="0" smtClean="0">
                <a:latin typeface="+mn-lt"/>
              </a:rPr>
              <a:t>1 h	   60 min	 2 </a:t>
            </a:r>
            <a:r>
              <a:rPr lang="fr-FR" altLang="fr-FR" sz="2400" dirty="0" smtClean="0">
                <a:latin typeface="+mj-lt"/>
              </a:rPr>
              <a:t>x</a:t>
            </a:r>
            <a:r>
              <a:rPr lang="fr-FR" altLang="fr-FR" sz="2400" dirty="0" smtClean="0">
                <a:latin typeface="+mn-lt"/>
              </a:rPr>
              <a:t> 3</a:t>
            </a:r>
            <a:r>
              <a:rPr lang="fr-FR" altLang="fr-FR" sz="2400" dirty="0">
                <a:latin typeface="+mn-lt"/>
              </a:rPr>
              <a:t>	</a:t>
            </a:r>
            <a:r>
              <a:rPr lang="fr-FR" altLang="fr-FR" sz="2400" dirty="0" smtClean="0">
                <a:latin typeface="+mn-lt"/>
              </a:rPr>
              <a:t>0 min</a:t>
            </a:r>
            <a:r>
              <a:rPr lang="fr-FR" altLang="fr-FR" sz="2400" dirty="0">
                <a:latin typeface="+mn-lt"/>
              </a:rPr>
              <a:t>	</a:t>
            </a:r>
            <a:endParaRPr lang="fr-FR" altLang="fr-FR" sz="2400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ts val="3000"/>
              </a:spcBef>
              <a:buFont typeface="Wingdings" pitchFamily="2" charset="2"/>
              <a:buNone/>
            </a:pPr>
            <a:r>
              <a:rPr lang="fr-FR" altLang="fr-FR" sz="2400" dirty="0" smtClean="0">
                <a:latin typeface="+mn-lt"/>
              </a:rPr>
              <a:t>Double </a:t>
            </a:r>
            <a:r>
              <a:rPr lang="fr-FR" altLang="fr-FR" sz="2400" dirty="0" smtClean="0">
                <a:latin typeface="+mn-lt"/>
              </a:rPr>
              <a:t>graduations </a:t>
            </a:r>
            <a:r>
              <a:rPr lang="fr-FR" altLang="fr-FR" sz="2400" dirty="0">
                <a:latin typeface="+mn-lt"/>
              </a:rPr>
              <a:t>:  </a:t>
            </a:r>
            <a:r>
              <a:rPr lang="fr-FR" altLang="fr-FR" sz="2400" dirty="0" smtClean="0">
                <a:latin typeface="+mn-lt"/>
              </a:rPr>
              <a:t>rôle </a:t>
            </a:r>
            <a:r>
              <a:rPr lang="fr-FR" altLang="fr-FR" sz="2400" dirty="0">
                <a:latin typeface="+mn-lt"/>
              </a:rPr>
              <a:t>des aiguilles</a:t>
            </a:r>
            <a:br>
              <a:rPr lang="fr-FR" altLang="fr-FR" sz="2400" dirty="0">
                <a:latin typeface="+mn-lt"/>
              </a:rPr>
            </a:br>
            <a:r>
              <a:rPr lang="fr-FR" altLang="fr-FR" sz="2400" dirty="0">
                <a:latin typeface="+mn-lt"/>
              </a:rPr>
              <a:t>						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1104900" y="5430837"/>
            <a:ext cx="381000" cy="288925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832100" y="5430837"/>
            <a:ext cx="381000" cy="288925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46" y="596900"/>
            <a:ext cx="5621954" cy="56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Cas particulier des durées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412875"/>
            <a:ext cx="8435975" cy="720725"/>
          </a:xfrm>
          <a:noFill/>
          <a:ln/>
        </p:spPr>
        <p:txBody>
          <a:bodyPr/>
          <a:lstStyle/>
          <a:p>
            <a:pPr marL="0">
              <a:buFont typeface="Wingdings" pitchFamily="2" charset="2"/>
              <a:buNone/>
            </a:pPr>
            <a:r>
              <a:rPr lang="fr-FR" altLang="fr-FR" sz="2800" dirty="0"/>
              <a:t>Privilégier des situations qui permettent d’appréhender</a:t>
            </a:r>
            <a:r>
              <a:rPr lang="fr-FR" altLang="fr-FR" sz="2800" dirty="0">
                <a:solidFill>
                  <a:srgbClr val="FFFF66"/>
                </a:solidFill>
              </a:rPr>
              <a:t> ces deux grandeurs, </a:t>
            </a:r>
            <a:r>
              <a:rPr lang="fr-FR" altLang="fr-FR" sz="2800" dirty="0"/>
              <a:t>et pas seulement l’instant.</a:t>
            </a:r>
            <a:r>
              <a:rPr lang="fr-FR" altLang="fr-FR" sz="2800" dirty="0">
                <a:solidFill>
                  <a:srgbClr val="FFFF66"/>
                </a:solidFill>
              </a:rPr>
              <a:t> </a:t>
            </a:r>
            <a:br>
              <a:rPr lang="fr-FR" altLang="fr-FR" sz="2800" dirty="0">
                <a:solidFill>
                  <a:srgbClr val="FFFF66"/>
                </a:solidFill>
              </a:rPr>
            </a:br>
            <a:endParaRPr lang="fr-FR" altLang="fr-FR" sz="2800" dirty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fr-FR" sz="2800" dirty="0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54013" y="2708275"/>
            <a:ext cx="8435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>
              <a:buFont typeface="Wingdings" pitchFamily="2" charset="2"/>
              <a:buNone/>
            </a:pPr>
            <a:r>
              <a:rPr lang="fr-FR" altLang="fr-FR" dirty="0">
                <a:latin typeface="+mn-lt"/>
              </a:rPr>
              <a:t>Mesurer le temps qui passe</a:t>
            </a:r>
            <a:r>
              <a:rPr lang="fr-FR" altLang="fr-FR" dirty="0">
                <a:solidFill>
                  <a:srgbClr val="FFFF66"/>
                </a:solidFill>
                <a:latin typeface="+mn-lt"/>
              </a:rPr>
              <a:t> </a:t>
            </a:r>
            <a:r>
              <a:rPr lang="fr-FR" altLang="fr-FR" u="sng" dirty="0" smtClean="0">
                <a:solidFill>
                  <a:srgbClr val="FFFF00"/>
                </a:solidFill>
                <a:latin typeface="+mn-lt"/>
              </a:rPr>
              <a:t>et</a:t>
            </a:r>
            <a:r>
              <a:rPr lang="fr-FR" altLang="fr-FR" dirty="0" smtClean="0">
                <a:latin typeface="+mn-lt"/>
              </a:rPr>
              <a:t> </a:t>
            </a:r>
            <a:r>
              <a:rPr lang="fr-FR" altLang="fr-FR" dirty="0">
                <a:latin typeface="+mn-lt"/>
              </a:rPr>
              <a:t>calculer le temps qui passe. </a:t>
            </a:r>
            <a:br>
              <a:rPr lang="fr-FR" altLang="fr-FR" dirty="0">
                <a:latin typeface="+mn-lt"/>
              </a:rPr>
            </a:br>
            <a:endParaRPr lang="fr-FR" altLang="fr-FR" dirty="0">
              <a:latin typeface="+mn-lt"/>
            </a:endParaRPr>
          </a:p>
          <a:p>
            <a:pPr>
              <a:buFont typeface="Wingdings" pitchFamily="2" charset="2"/>
              <a:buNone/>
            </a:pPr>
            <a:endParaRPr lang="fr-FR" altLang="fr-FR" dirty="0">
              <a:latin typeface="+mn-lt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54013" y="3865563"/>
            <a:ext cx="8435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>
              <a:buFont typeface="Wingdings" pitchFamily="2" charset="2"/>
              <a:buNone/>
            </a:pPr>
            <a:r>
              <a:rPr lang="fr-FR" altLang="fr-FR" dirty="0">
                <a:latin typeface="+mn-lt"/>
              </a:rPr>
              <a:t>Apprendre à lire l’heure</a:t>
            </a:r>
            <a:r>
              <a:rPr lang="fr-FR" altLang="fr-FR" dirty="0">
                <a:solidFill>
                  <a:srgbClr val="FFFF66"/>
                </a:solidFill>
                <a:latin typeface="+mn-lt"/>
              </a:rPr>
              <a:t> </a:t>
            </a:r>
            <a:r>
              <a:rPr lang="fr-FR" altLang="fr-FR" dirty="0">
                <a:latin typeface="+mn-lt"/>
              </a:rPr>
              <a:t>sur une horloge murale</a:t>
            </a:r>
            <a:r>
              <a:rPr lang="fr-FR" altLang="fr-FR" dirty="0">
                <a:solidFill>
                  <a:srgbClr val="FFFF66"/>
                </a:solidFill>
                <a:latin typeface="+mn-lt"/>
              </a:rPr>
              <a:t> en commençant par des temps simples (</a:t>
            </a:r>
            <a:r>
              <a:rPr lang="fr-FR" altLang="fr-FR" dirty="0" smtClean="0">
                <a:solidFill>
                  <a:srgbClr val="FFFF66"/>
                </a:solidFill>
                <a:latin typeface="+mj-lt"/>
              </a:rPr>
              <a:t>9 </a:t>
            </a:r>
            <a:r>
              <a:rPr lang="fr-FR" altLang="fr-FR" dirty="0" smtClean="0">
                <a:solidFill>
                  <a:srgbClr val="FFFF66"/>
                </a:solidFill>
                <a:latin typeface="+mn-lt"/>
              </a:rPr>
              <a:t>h</a:t>
            </a:r>
            <a:r>
              <a:rPr lang="fr-FR" altLang="fr-FR" dirty="0">
                <a:solidFill>
                  <a:srgbClr val="FFFF66"/>
                </a:solidFill>
                <a:latin typeface="+mn-lt"/>
              </a:rPr>
              <a:t>, </a:t>
            </a:r>
            <a:r>
              <a:rPr lang="fr-FR" altLang="fr-FR" dirty="0" smtClean="0">
                <a:solidFill>
                  <a:srgbClr val="FFFF66"/>
                </a:solidFill>
                <a:latin typeface="+mj-lt"/>
              </a:rPr>
              <a:t>10 </a:t>
            </a:r>
            <a:r>
              <a:rPr lang="fr-FR" altLang="fr-FR" dirty="0" smtClean="0">
                <a:solidFill>
                  <a:srgbClr val="FFFF66"/>
                </a:solidFill>
                <a:latin typeface="+mn-lt"/>
              </a:rPr>
              <a:t>h</a:t>
            </a:r>
            <a:r>
              <a:rPr lang="fr-FR" altLang="fr-FR" dirty="0" smtClean="0">
                <a:solidFill>
                  <a:srgbClr val="FFFF66"/>
                </a:solidFill>
                <a:latin typeface="+mj-lt"/>
              </a:rPr>
              <a:t>30</a:t>
            </a:r>
            <a:r>
              <a:rPr lang="fr-FR" altLang="fr-FR" dirty="0">
                <a:solidFill>
                  <a:srgbClr val="FFFF66"/>
                </a:solidFill>
                <a:latin typeface="+mn-lt"/>
              </a:rPr>
              <a:t>) en lien avec la vie de la classe (emploi du temps). </a:t>
            </a:r>
            <a:br>
              <a:rPr lang="fr-FR" altLang="fr-FR" dirty="0">
                <a:solidFill>
                  <a:srgbClr val="FFFF66"/>
                </a:solidFill>
                <a:latin typeface="+mn-lt"/>
              </a:rPr>
            </a:br>
            <a:endParaRPr lang="fr-FR" altLang="fr-FR" dirty="0">
              <a:solidFill>
                <a:srgbClr val="FFFF66"/>
              </a:solidFill>
              <a:latin typeface="+mn-lt"/>
            </a:endParaRPr>
          </a:p>
          <a:p>
            <a:pPr>
              <a:buFont typeface="Wingdings" pitchFamily="2" charset="2"/>
              <a:buNone/>
            </a:pPr>
            <a:endParaRPr lang="fr-FR" altLang="fr-F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Cas particulier des durées</a:t>
            </a:r>
          </a:p>
        </p:txBody>
      </p:sp>
      <p:pic>
        <p:nvPicPr>
          <p:cNvPr id="68615" name="Picture 7" descr="P101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705643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79388" y="1125538"/>
            <a:ext cx="158432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FFFF00"/>
                </a:solidFill>
                <a:latin typeface="+mn-lt"/>
              </a:rPr>
              <a:t>Exemple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Mesurer</a:t>
            </a:r>
            <a:br>
              <a:rPr lang="fr-FR" altLang="fr-FR" sz="2400" dirty="0">
                <a:latin typeface="+mn-lt"/>
              </a:rPr>
            </a:br>
            <a:r>
              <a:rPr lang="fr-FR" altLang="fr-FR" sz="2400" dirty="0">
                <a:latin typeface="+mn-lt"/>
              </a:rPr>
              <a:t>et</a:t>
            </a:r>
            <a:br>
              <a:rPr lang="fr-FR" altLang="fr-FR" sz="2400" dirty="0">
                <a:latin typeface="+mn-lt"/>
              </a:rPr>
            </a:br>
            <a:r>
              <a:rPr lang="fr-FR" altLang="fr-FR" sz="2400" dirty="0">
                <a:latin typeface="+mn-lt"/>
              </a:rPr>
              <a:t>comparer</a:t>
            </a:r>
            <a:br>
              <a:rPr lang="fr-FR" altLang="fr-FR" sz="2400" dirty="0">
                <a:latin typeface="+mn-lt"/>
              </a:rPr>
            </a:br>
            <a:r>
              <a:rPr lang="fr-FR" altLang="fr-FR" sz="2400" dirty="0">
                <a:latin typeface="+mn-lt"/>
              </a:rPr>
              <a:t>des durées de</a:t>
            </a:r>
            <a:br>
              <a:rPr lang="fr-FR" altLang="fr-FR" sz="2400" dirty="0">
                <a:latin typeface="+mn-lt"/>
              </a:rPr>
            </a:br>
            <a:r>
              <a:rPr lang="fr-FR" altLang="fr-FR" sz="2400" dirty="0">
                <a:latin typeface="+mn-lt"/>
              </a:rPr>
              <a:t>séances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FFFF00"/>
                </a:solidFill>
                <a:latin typeface="+mn-lt"/>
              </a:rPr>
              <a:t>Matériel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Photos</a:t>
            </a:r>
            <a:br>
              <a:rPr lang="fr-FR" altLang="fr-FR" sz="2400" dirty="0">
                <a:latin typeface="+mn-lt"/>
              </a:rPr>
            </a:br>
            <a:r>
              <a:rPr lang="fr-FR" altLang="fr-FR" sz="2400" dirty="0">
                <a:latin typeface="+mn-lt"/>
              </a:rPr>
              <a:t>Horloge</a:t>
            </a:r>
            <a:br>
              <a:rPr lang="fr-FR" altLang="fr-FR" sz="2400" dirty="0">
                <a:latin typeface="+mn-lt"/>
              </a:rPr>
            </a:br>
            <a:r>
              <a:rPr lang="fr-FR" altLang="fr-FR" sz="2400" dirty="0">
                <a:latin typeface="+mn-lt"/>
              </a:rPr>
              <a:t>Sablier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Cas particulier des durées</a:t>
            </a:r>
          </a:p>
        </p:txBody>
      </p:sp>
      <p:pic>
        <p:nvPicPr>
          <p:cNvPr id="84998" name="Picture 6" descr="estimation-durees-instr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7763"/>
            <a:ext cx="8351837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Cas particulier des durées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23850" y="1125538"/>
            <a:ext cx="8351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solidFill>
                  <a:srgbClr val="FFFF66"/>
                </a:solidFill>
                <a:latin typeface="+mn-lt"/>
              </a:rPr>
              <a:t>Calendriers et frises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918199" y="2106613"/>
            <a:ext cx="29749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latin typeface="+mn-lt"/>
              </a:rPr>
              <a:t>Choisir un calendrier </a:t>
            </a:r>
            <a:r>
              <a:rPr lang="fr-FR" altLang="fr-FR" sz="2400" dirty="0">
                <a:solidFill>
                  <a:srgbClr val="FFFF66"/>
                </a:solidFill>
                <a:latin typeface="+mn-lt"/>
              </a:rPr>
              <a:t>actualisé</a:t>
            </a:r>
            <a:r>
              <a:rPr lang="fr-FR" altLang="fr-FR" sz="2400" dirty="0">
                <a:latin typeface="+mn-lt"/>
              </a:rPr>
              <a:t> avec de nombreuses données (mois, dates, jours, fêtes, phases de la lune, vacances …)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918199" y="4843462"/>
            <a:ext cx="29845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>
                <a:latin typeface="+mn-lt"/>
              </a:rPr>
              <a:t>Écritures</a:t>
            </a:r>
          </a:p>
          <a:p>
            <a:pPr>
              <a:spcBef>
                <a:spcPct val="50000"/>
              </a:spcBef>
            </a:pPr>
            <a:r>
              <a:rPr lang="fr-FR" altLang="fr-FR" sz="2000" dirty="0" smtClean="0">
                <a:latin typeface="+mn-lt"/>
              </a:rPr>
              <a:t>25 mars 2014</a:t>
            </a:r>
            <a:endParaRPr lang="fr-FR" altLang="fr-FR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FR" altLang="fr-FR" sz="2000" dirty="0" smtClean="0">
                <a:latin typeface="+mn-lt"/>
              </a:rPr>
              <a:t>25/03/14</a:t>
            </a:r>
            <a:endParaRPr lang="fr-FR" altLang="fr-FR" sz="2000" dirty="0">
              <a:latin typeface="+mn-lt"/>
            </a:endParaRPr>
          </a:p>
        </p:txBody>
      </p:sp>
      <p:pic>
        <p:nvPicPr>
          <p:cNvPr id="1026" name="Picture 2" descr="http://images.very-utile.com/calendrier_print/calendrier_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6" b="5609"/>
          <a:stretch/>
        </p:blipFill>
        <p:spPr bwMode="auto">
          <a:xfrm>
            <a:off x="127000" y="1710532"/>
            <a:ext cx="5597526" cy="502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Cas particulier des durées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FFFF66"/>
                </a:solidFill>
                <a:latin typeface="+mn-lt"/>
              </a:rPr>
              <a:t>Calendriers et frises</a:t>
            </a:r>
          </a:p>
        </p:txBody>
      </p:sp>
      <p:pic>
        <p:nvPicPr>
          <p:cNvPr id="87046" name="Picture 6" descr="frise anne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7934325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ma frise 1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7088187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Cas particulier des durées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FFFF66"/>
                </a:solidFill>
                <a:latin typeface="+mn-lt"/>
              </a:rPr>
              <a:t>Calendriers et frises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22438"/>
            <a:ext cx="5543550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Progression des apprentissages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42875" y="701674"/>
            <a:ext cx="8856663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 dirty="0">
                <a:solidFill>
                  <a:srgbClr val="FFFF00"/>
                </a:solidFill>
                <a:latin typeface="+mn-lt"/>
              </a:rPr>
              <a:t>Comparaison directe de grandeurs</a:t>
            </a:r>
            <a:r>
              <a:rPr lang="fr-FR" altLang="fr-FR" sz="2800" dirty="0">
                <a:latin typeface="+mn-lt"/>
              </a:rPr>
              <a:t/>
            </a:r>
            <a:br>
              <a:rPr lang="fr-FR" altLang="fr-FR" sz="2800" dirty="0">
                <a:latin typeface="+mn-lt"/>
              </a:rPr>
            </a:br>
            <a:r>
              <a:rPr lang="fr-FR" altLang="fr-FR" sz="2000" dirty="0">
                <a:latin typeface="+mn-lt"/>
              </a:rPr>
              <a:t>- Juxtaposition</a:t>
            </a:r>
            <a:br>
              <a:rPr lang="fr-FR" altLang="fr-FR" sz="2000" dirty="0">
                <a:latin typeface="+mn-lt"/>
              </a:rPr>
            </a:br>
            <a:r>
              <a:rPr lang="fr-FR" altLang="fr-FR" sz="2000" dirty="0">
                <a:latin typeface="+mn-lt"/>
              </a:rPr>
              <a:t>- Superposition</a:t>
            </a:r>
          </a:p>
          <a:p>
            <a:pPr>
              <a:spcBef>
                <a:spcPct val="50000"/>
              </a:spcBef>
            </a:pPr>
            <a:r>
              <a:rPr lang="fr-FR" altLang="fr-FR" sz="2400" b="1" dirty="0">
                <a:solidFill>
                  <a:srgbClr val="FFFF00"/>
                </a:solidFill>
                <a:latin typeface="+mn-lt"/>
              </a:rPr>
              <a:t>Comparaison indirecte d’objets éloignés</a:t>
            </a:r>
            <a:r>
              <a:rPr lang="fr-FR" altLang="fr-FR" sz="2400" b="1" dirty="0">
                <a:latin typeface="+mn-lt"/>
              </a:rPr>
              <a:t> </a:t>
            </a:r>
            <a:r>
              <a:rPr lang="fr-FR" altLang="fr-FR" sz="2800" dirty="0">
                <a:latin typeface="+mn-lt"/>
              </a:rPr>
              <a:t/>
            </a:r>
            <a:br>
              <a:rPr lang="fr-FR" altLang="fr-FR" sz="2800" dirty="0">
                <a:latin typeface="+mn-lt"/>
              </a:rPr>
            </a:br>
            <a:r>
              <a:rPr lang="fr-FR" altLang="fr-FR" sz="2000" dirty="0">
                <a:latin typeface="+mn-lt"/>
              </a:rPr>
              <a:t>- Utilisation d’un objet intermédiaire</a:t>
            </a:r>
            <a:br>
              <a:rPr lang="fr-FR" altLang="fr-FR" sz="2000" dirty="0">
                <a:latin typeface="+mn-lt"/>
              </a:rPr>
            </a:br>
            <a:r>
              <a:rPr lang="fr-FR" altLang="fr-FR" sz="2000" dirty="0">
                <a:latin typeface="+mn-lt"/>
              </a:rPr>
              <a:t>- Transitivité et relation d’ordre</a:t>
            </a:r>
          </a:p>
          <a:p>
            <a:pPr>
              <a:spcBef>
                <a:spcPct val="50000"/>
              </a:spcBef>
            </a:pPr>
            <a:r>
              <a:rPr lang="fr-FR" altLang="fr-FR" sz="2400" b="1" dirty="0">
                <a:solidFill>
                  <a:srgbClr val="FFFF00"/>
                </a:solidFill>
                <a:latin typeface="+mn-lt"/>
              </a:rPr>
              <a:t>Comparaison avec mesurage (unité de référence) </a:t>
            </a:r>
            <a:br>
              <a:rPr lang="fr-FR" altLang="fr-FR" sz="2400" b="1" dirty="0">
                <a:solidFill>
                  <a:srgbClr val="FFFF00"/>
                </a:solidFill>
                <a:latin typeface="+mn-lt"/>
              </a:rPr>
            </a:br>
            <a:r>
              <a:rPr lang="fr-FR" altLang="fr-FR" sz="2000" dirty="0">
                <a:latin typeface="+mn-lt"/>
              </a:rPr>
              <a:t>- Dénombrement</a:t>
            </a:r>
            <a:br>
              <a:rPr lang="fr-FR" altLang="fr-FR" sz="2000" dirty="0">
                <a:latin typeface="+mn-lt"/>
              </a:rPr>
            </a:br>
            <a:r>
              <a:rPr lang="fr-FR" altLang="fr-FR" sz="2000" dirty="0">
                <a:latin typeface="+mn-lt"/>
              </a:rPr>
              <a:t>- Calcul opératoire</a:t>
            </a:r>
            <a:br>
              <a:rPr lang="fr-FR" altLang="fr-FR" sz="2000" dirty="0">
                <a:latin typeface="+mn-lt"/>
              </a:rPr>
            </a:br>
            <a:r>
              <a:rPr lang="fr-FR" altLang="fr-FR" sz="2000" dirty="0">
                <a:latin typeface="+mn-lt"/>
              </a:rPr>
              <a:t>- Conservation de la grandeur</a:t>
            </a:r>
          </a:p>
          <a:p>
            <a:pPr>
              <a:spcBef>
                <a:spcPct val="50000"/>
              </a:spcBef>
            </a:pPr>
            <a:r>
              <a:rPr lang="fr-FR" altLang="fr-FR" sz="2400" b="1" dirty="0">
                <a:solidFill>
                  <a:srgbClr val="FFFF00"/>
                </a:solidFill>
                <a:latin typeface="+mn-lt"/>
              </a:rPr>
              <a:t>Mesurer avec une unité légale</a:t>
            </a:r>
            <a:br>
              <a:rPr lang="fr-FR" altLang="fr-FR" sz="2400" b="1" dirty="0">
                <a:solidFill>
                  <a:srgbClr val="FFFF00"/>
                </a:solidFill>
                <a:latin typeface="+mn-lt"/>
              </a:rPr>
            </a:br>
            <a:r>
              <a:rPr lang="fr-FR" altLang="fr-FR" sz="2000" dirty="0">
                <a:latin typeface="+mn-lt"/>
              </a:rPr>
              <a:t>- Mise en évidence du besoin de cette unité </a:t>
            </a:r>
            <a:br>
              <a:rPr lang="fr-FR" altLang="fr-FR" sz="2000" dirty="0">
                <a:latin typeface="+mn-lt"/>
              </a:rPr>
            </a:br>
            <a:r>
              <a:rPr lang="fr-FR" altLang="fr-FR" sz="2000" dirty="0">
                <a:latin typeface="+mn-lt"/>
              </a:rPr>
              <a:t>- Adaptation de l’unité à la grandeur mesurée</a:t>
            </a:r>
            <a:br>
              <a:rPr lang="fr-FR" altLang="fr-FR" sz="2000" dirty="0">
                <a:latin typeface="+mn-lt"/>
              </a:rPr>
            </a:br>
            <a:r>
              <a:rPr lang="fr-FR" altLang="fr-FR" sz="2000" dirty="0">
                <a:latin typeface="+mn-lt"/>
              </a:rPr>
              <a:t>- Utilisation des instruments de mesure </a:t>
            </a:r>
            <a:br>
              <a:rPr lang="fr-FR" altLang="fr-FR" sz="2000" dirty="0">
                <a:latin typeface="+mn-lt"/>
              </a:rPr>
            </a:br>
            <a:r>
              <a:rPr lang="fr-FR" altLang="fr-FR" sz="2000" dirty="0">
                <a:latin typeface="+mn-lt"/>
              </a:rPr>
              <a:t>- Rapport entre unités : conversions nécessaires</a:t>
            </a:r>
            <a:br>
              <a:rPr lang="fr-FR" altLang="fr-FR" sz="2000" dirty="0">
                <a:latin typeface="+mn-lt"/>
              </a:rPr>
            </a:br>
            <a:r>
              <a:rPr lang="fr-FR" altLang="fr-FR" sz="2000" dirty="0">
                <a:latin typeface="+mn-lt"/>
              </a:rPr>
              <a:t>- Situations problèmes et calculs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053262" y="1409700"/>
            <a:ext cx="194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solidFill>
                  <a:srgbClr val="FF6600"/>
                </a:solidFill>
                <a:latin typeface="+mn-lt"/>
              </a:rPr>
              <a:t>Grandeur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7053263" y="4645026"/>
            <a:ext cx="1587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solidFill>
                  <a:srgbClr val="FF6600"/>
                </a:solidFill>
                <a:latin typeface="+mn-lt"/>
              </a:rPr>
              <a:t>Mesure</a:t>
            </a:r>
          </a:p>
        </p:txBody>
      </p:sp>
      <p:sp>
        <p:nvSpPr>
          <p:cNvPr id="2" name="Accolade fermante 1"/>
          <p:cNvSpPr/>
          <p:nvPr/>
        </p:nvSpPr>
        <p:spPr>
          <a:xfrm>
            <a:off x="6172199" y="3000375"/>
            <a:ext cx="423863" cy="3425825"/>
          </a:xfrm>
          <a:prstGeom prst="rightBrace">
            <a:avLst>
              <a:gd name="adj1" fmla="val 17322"/>
              <a:gd name="adj2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charset="0"/>
            </a:endParaRPr>
          </a:p>
        </p:txBody>
      </p:sp>
      <p:sp>
        <p:nvSpPr>
          <p:cNvPr id="9" name="Accolade fermante 8"/>
          <p:cNvSpPr/>
          <p:nvPr/>
        </p:nvSpPr>
        <p:spPr>
          <a:xfrm>
            <a:off x="6172200" y="765175"/>
            <a:ext cx="423863" cy="2066925"/>
          </a:xfrm>
          <a:prstGeom prst="rightBrace">
            <a:avLst>
              <a:gd name="adj1" fmla="val 17322"/>
              <a:gd name="adj2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42875" y="2936875"/>
            <a:ext cx="5915025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  <p:bldP spid="594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Programmes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8300"/>
            <a:ext cx="8229600" cy="488704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800" dirty="0">
                <a:solidFill>
                  <a:srgbClr val="FFFF00"/>
                </a:solidFill>
              </a:rPr>
              <a:t>Livret de compétences – palier 1</a:t>
            </a:r>
            <a:r>
              <a:rPr lang="fr-FR" altLang="fr-FR" sz="2800" dirty="0"/>
              <a:t> </a:t>
            </a:r>
            <a:br>
              <a:rPr lang="fr-FR" altLang="fr-FR" sz="2800" dirty="0"/>
            </a:br>
            <a:endParaRPr lang="fr-FR" altLang="fr-FR" sz="2400" dirty="0"/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fr-FR" altLang="fr-FR" sz="2400" dirty="0"/>
              <a:t>Utiliser les unités usuelles de mesure ; estimer une mesure 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fr-FR" altLang="fr-FR" sz="2400" dirty="0"/>
              <a:t>Être précis et soigneux dans les mesures et les calculs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fr-FR" altLang="fr-FR" sz="2400" dirty="0"/>
              <a:t>Résoudre des problèmes de longueur et de masse </a:t>
            </a:r>
          </a:p>
          <a:p>
            <a:pPr>
              <a:lnSpc>
                <a:spcPct val="80000"/>
              </a:lnSpc>
              <a:spcBef>
                <a:spcPts val="2400"/>
              </a:spcBef>
              <a:buFont typeface="Wingdings" pitchFamily="2" charset="2"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fr-FR" altLang="fr-FR" sz="2400" dirty="0"/>
              <a:t>Utiliser un tableau, un graphique 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fr-FR" altLang="fr-FR" sz="2400" dirty="0"/>
              <a:t>Organiser les données d’un énoncé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1975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Progression des apprentissages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431800" y="1341438"/>
            <a:ext cx="828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latin typeface="+mn-lt"/>
              </a:rPr>
              <a:t>Nécessité d’une réflexion de cycle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717800" y="2959100"/>
            <a:ext cx="370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Voir </a:t>
            </a:r>
            <a:r>
              <a:rPr lang="fr-FR" alt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 action="ppaction://hlinkfile"/>
              </a:rPr>
              <a:t>propositions</a:t>
            </a:r>
            <a:endParaRPr lang="fr-FR" alt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 dirty="0">
                <a:solidFill>
                  <a:schemeClr val="hlink"/>
                </a:solidFill>
              </a:rPr>
              <a:t>Introduction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4943" y="1289298"/>
            <a:ext cx="8291513" cy="4969346"/>
          </a:xfrm>
        </p:spPr>
        <p:txBody>
          <a:bodyPr/>
          <a:lstStyle/>
          <a:p>
            <a:r>
              <a:rPr lang="fr-FR" altLang="fr-FR" sz="2400" dirty="0"/>
              <a:t>Un thème complexe et </a:t>
            </a:r>
            <a:r>
              <a:rPr lang="fr-FR" altLang="fr-FR" sz="2400" dirty="0">
                <a:solidFill>
                  <a:srgbClr val="FFFF66"/>
                </a:solidFill>
              </a:rPr>
              <a:t>omniprésent</a:t>
            </a:r>
            <a:r>
              <a:rPr lang="fr-FR" altLang="fr-FR" sz="2400" dirty="0"/>
              <a:t> dans la vie de tous les jours, « outil pour découvrir et comprendre le monde »</a:t>
            </a:r>
          </a:p>
          <a:p>
            <a:pPr>
              <a:buFont typeface="Wingdings" pitchFamily="2" charset="2"/>
              <a:buNone/>
            </a:pPr>
            <a:endParaRPr lang="fr-FR" altLang="fr-FR" sz="2400" dirty="0"/>
          </a:p>
          <a:p>
            <a:r>
              <a:rPr lang="fr-FR" altLang="fr-FR" sz="2400" dirty="0"/>
              <a:t>Un thème qui peut très vite se réduire à des exercices de virtuosités techniques sans lien avec la vie quotidienne.</a:t>
            </a:r>
          </a:p>
          <a:p>
            <a:pPr>
              <a:buFont typeface="Wingdings" pitchFamily="2" charset="2"/>
              <a:buNone/>
            </a:pPr>
            <a:endParaRPr lang="fr-FR" altLang="fr-FR" sz="2400" dirty="0"/>
          </a:p>
          <a:p>
            <a:r>
              <a:rPr lang="fr-FR" altLang="fr-FR" sz="2400" dirty="0"/>
              <a:t>Un thème unificateur entre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la </a:t>
            </a:r>
            <a:r>
              <a:rPr lang="fr-FR" altLang="fr-FR" sz="2400" dirty="0"/>
              <a:t>connaissance des nombres,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le </a:t>
            </a:r>
            <a:r>
              <a:rPr lang="fr-FR" altLang="fr-FR" sz="2400" dirty="0"/>
              <a:t>calcul,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la </a:t>
            </a:r>
            <a:r>
              <a:rPr lang="fr-FR" altLang="fr-FR" sz="2400" dirty="0"/>
              <a:t>proportionnalité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la </a:t>
            </a:r>
            <a:r>
              <a:rPr lang="fr-FR" altLang="fr-FR" sz="2400" dirty="0"/>
              <a:t>géométrie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l’organisation </a:t>
            </a:r>
            <a:r>
              <a:rPr lang="fr-FR" altLang="fr-FR" sz="2400" dirty="0"/>
              <a:t>et la gestion de données</a:t>
            </a:r>
          </a:p>
          <a:p>
            <a:endParaRPr lang="fr-FR" alt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 dirty="0">
                <a:solidFill>
                  <a:schemeClr val="hlink"/>
                </a:solidFill>
              </a:rPr>
              <a:t>Grandeurs </a:t>
            </a:r>
            <a:r>
              <a:rPr lang="fr-FR" altLang="fr-FR" sz="4000" dirty="0">
                <a:solidFill>
                  <a:srgbClr val="FFFF66"/>
                </a:solidFill>
              </a:rPr>
              <a:t>et</a:t>
            </a:r>
            <a:r>
              <a:rPr lang="fr-FR" altLang="fr-FR" sz="4000" dirty="0">
                <a:solidFill>
                  <a:schemeClr val="hlink"/>
                </a:solidFill>
              </a:rPr>
              <a:t> Mesures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3950"/>
            <a:ext cx="9144000" cy="5113338"/>
          </a:xfrm>
        </p:spPr>
        <p:txBody>
          <a:bodyPr/>
          <a:lstStyle/>
          <a:p>
            <a:r>
              <a:rPr lang="fr-FR" altLang="fr-FR" sz="2800" u="sng" dirty="0">
                <a:solidFill>
                  <a:srgbClr val="FFFF66"/>
                </a:solidFill>
              </a:rPr>
              <a:t>Grandeur</a:t>
            </a:r>
            <a:r>
              <a:rPr lang="fr-FR" altLang="fr-FR" sz="2800" dirty="0"/>
              <a:t> : tout ce qui est susceptible d'augmentation et de diminution. </a:t>
            </a:r>
            <a:br>
              <a:rPr lang="fr-FR" altLang="fr-FR" sz="2800" dirty="0"/>
            </a:br>
            <a:r>
              <a:rPr lang="fr-FR" altLang="fr-FR" sz="2800" dirty="0"/>
              <a:t>Concept qui permet de définir, pour un objet, ce qui peut être «plus grand» ou «plus petit» - (plus lourd, plus long, plus étendu …) </a:t>
            </a:r>
          </a:p>
          <a:p>
            <a:pPr>
              <a:buFont typeface="Wingdings" pitchFamily="2" charset="2"/>
              <a:buNone/>
            </a:pPr>
            <a:endParaRPr lang="fr-FR" altLang="fr-FR" sz="2000" dirty="0"/>
          </a:p>
          <a:p>
            <a:r>
              <a:rPr lang="fr-FR" altLang="fr-FR" sz="2800" dirty="0"/>
              <a:t>L’appréhension de ce concept ne peut se faire qu’en </a:t>
            </a:r>
            <a:r>
              <a:rPr lang="fr-FR" altLang="fr-FR" sz="2800" dirty="0">
                <a:solidFill>
                  <a:srgbClr val="FFFF66"/>
                </a:solidFill>
              </a:rPr>
              <a:t>comparaison</a:t>
            </a:r>
            <a:r>
              <a:rPr lang="fr-FR" altLang="fr-FR" sz="2800" dirty="0"/>
              <a:t> avec un autre objet.</a:t>
            </a:r>
          </a:p>
          <a:p>
            <a:pPr>
              <a:buFont typeface="Wingdings" pitchFamily="2" charset="2"/>
              <a:buNone/>
            </a:pPr>
            <a:endParaRPr lang="fr-FR" altLang="fr-FR" sz="900" dirty="0"/>
          </a:p>
          <a:p>
            <a:pPr>
              <a:buFont typeface="Wingdings" pitchFamily="2" charset="2"/>
              <a:buNone/>
            </a:pPr>
            <a:r>
              <a:rPr lang="fr-FR" altLang="fr-FR" sz="2400" i="1" dirty="0"/>
              <a:t>Ex : longueur/largeur/hauteur/profondeur/circonférence /périmètre/taille ; masse/ poids ; aire/ surface ;  durée/ temps ; angle ; volume/ capacité/ contenance ; température ; prix/monnaie ; octet /quantité de données.</a:t>
            </a:r>
          </a:p>
          <a:p>
            <a:pPr>
              <a:buFont typeface="Wingdings" pitchFamily="2" charset="2"/>
              <a:buNone/>
            </a:pPr>
            <a:endParaRPr lang="fr-FR" alt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fr-FR" altLang="fr-FR" sz="4000">
                <a:solidFill>
                  <a:schemeClr val="hlink"/>
                </a:solidFill>
              </a:rPr>
              <a:t>Grandeurs </a:t>
            </a:r>
            <a:r>
              <a:rPr lang="fr-FR" altLang="fr-FR" sz="4000">
                <a:solidFill>
                  <a:srgbClr val="FFFF66"/>
                </a:solidFill>
              </a:rPr>
              <a:t>et</a:t>
            </a:r>
            <a:r>
              <a:rPr lang="fr-FR" altLang="fr-FR" sz="4000">
                <a:solidFill>
                  <a:schemeClr val="hlink"/>
                </a:solidFill>
              </a:rPr>
              <a:t> Mesures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3889375"/>
          </a:xfrm>
        </p:spPr>
        <p:txBody>
          <a:bodyPr/>
          <a:lstStyle/>
          <a:p>
            <a:r>
              <a:rPr lang="fr-FR" altLang="fr-FR" sz="2800" u="sng" dirty="0">
                <a:solidFill>
                  <a:srgbClr val="FFFF66"/>
                </a:solidFill>
              </a:rPr>
              <a:t>Mesure</a:t>
            </a:r>
            <a:r>
              <a:rPr lang="fr-FR" altLang="fr-FR" sz="2800" dirty="0"/>
              <a:t> : désignation des grandeurs à l’aide d’un nombre et d’une unité.</a:t>
            </a:r>
          </a:p>
          <a:p>
            <a:endParaRPr lang="fr-FR" altLang="fr-FR" sz="2800" dirty="0"/>
          </a:p>
          <a:p>
            <a:r>
              <a:rPr lang="fr-FR" altLang="fr-FR" sz="2800" u="sng" dirty="0"/>
              <a:t>Mesurer c’est calculer</a:t>
            </a:r>
            <a:r>
              <a:rPr lang="fr-FR" altLang="fr-FR" sz="2800" dirty="0"/>
              <a:t> : sectionner, couper, transformer la grandeur à mesurer en petits morceaux tous égaux (l’unité) qui seront ensuite dénombrés.</a:t>
            </a:r>
          </a:p>
          <a:p>
            <a:pPr>
              <a:buFont typeface="Wingdings" pitchFamily="2" charset="2"/>
              <a:buNone/>
            </a:pPr>
            <a:endParaRPr lang="fr-FR" alt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 histoire">
  <a:themeElements>
    <a:clrScheme name="Ruisseau 3">
      <a:dk1>
        <a:srgbClr val="2A5400"/>
      </a:dk1>
      <a:lt1>
        <a:srgbClr val="FFFFFF"/>
      </a:lt1>
      <a:dk2>
        <a:srgbClr val="4A9400"/>
      </a:dk2>
      <a:lt2>
        <a:srgbClr val="BAE8BA"/>
      </a:lt2>
      <a:accent1>
        <a:srgbClr val="33CC33"/>
      </a:accent1>
      <a:accent2>
        <a:srgbClr val="99CC00"/>
      </a:accent2>
      <a:accent3>
        <a:srgbClr val="B1C8AA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Jac">
      <a:majorFont>
        <a:latin typeface="Calibri"/>
        <a:ea typeface=""/>
        <a:cs typeface=""/>
      </a:majorFont>
      <a:minorFont>
        <a:latin typeface="Cursive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isseau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 histoire</Template>
  <TotalTime>2259</TotalTime>
  <Words>2093</Words>
  <Application>Microsoft Office PowerPoint</Application>
  <PresentationFormat>Affichage à l'écran (4:3)</PresentationFormat>
  <Paragraphs>402</Paragraphs>
  <Slides>60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Vert histoire</vt:lpstr>
      <vt:lpstr>Grandeurs et mesures  au cycle 2</vt:lpstr>
      <vt:lpstr>Programmes 2008</vt:lpstr>
      <vt:lpstr>Programmes 2008</vt:lpstr>
      <vt:lpstr>Programmes 2008</vt:lpstr>
      <vt:lpstr>Programmes 2008</vt:lpstr>
      <vt:lpstr>Programmes 2008</vt:lpstr>
      <vt:lpstr>Introduction</vt:lpstr>
      <vt:lpstr>Grandeurs et Mesures</vt:lpstr>
      <vt:lpstr>Grandeurs et Mesures</vt:lpstr>
      <vt:lpstr>Grandeurs et Mesures</vt:lpstr>
      <vt:lpstr>Construire le sens</vt:lpstr>
      <vt:lpstr>Construire le sens</vt:lpstr>
      <vt:lpstr>Construire le sens</vt:lpstr>
      <vt:lpstr>Comparer des grandeurs</vt:lpstr>
      <vt:lpstr>Comparer des grandeurs</vt:lpstr>
      <vt:lpstr>Comparer des grandeurs</vt:lpstr>
      <vt:lpstr>Comparer des grandeurs</vt:lpstr>
      <vt:lpstr>Comparer des grandeurs</vt:lpstr>
      <vt:lpstr>Comparer des grandeurs</vt:lpstr>
      <vt:lpstr>Comparer des grandeurs</vt:lpstr>
      <vt:lpstr>Comparer des grandeurs</vt:lpstr>
      <vt:lpstr>Comparer des grandeurs</vt:lpstr>
      <vt:lpstr>Comparer des grandeurs</vt:lpstr>
      <vt:lpstr>Comparer des grandeurs</vt:lpstr>
      <vt:lpstr>Comparer des grandeurs</vt:lpstr>
      <vt:lpstr>Comparer des grandeurs</vt:lpstr>
      <vt:lpstr>Comparer des grandeurs</vt:lpstr>
      <vt:lpstr>Mesurer des grandeurs</vt:lpstr>
      <vt:lpstr>Mesurer des grandeurs</vt:lpstr>
      <vt:lpstr>Mesurer des grandeurs</vt:lpstr>
      <vt:lpstr>Mesurer des grandeurs</vt:lpstr>
      <vt:lpstr>Mesurer des grandeurs</vt:lpstr>
      <vt:lpstr>Mesurer des grandeurs</vt:lpstr>
      <vt:lpstr>Mesurer des grandeurs</vt:lpstr>
      <vt:lpstr>Mesurer des grandeurs</vt:lpstr>
      <vt:lpstr>Mesurer des grandeurs</vt:lpstr>
      <vt:lpstr>Mesurer des grandeurs</vt:lpstr>
      <vt:lpstr>Mesurer des grandeurs</vt:lpstr>
      <vt:lpstr>Utiliser les mesures légales</vt:lpstr>
      <vt:lpstr>Utiliser les mesures légales</vt:lpstr>
      <vt:lpstr>Utiliser les mesures légales</vt:lpstr>
      <vt:lpstr>Utiliser les mesures légales</vt:lpstr>
      <vt:lpstr>Utiliser les mesures légales</vt:lpstr>
      <vt:lpstr>Utiliser les mesures légales</vt:lpstr>
      <vt:lpstr>Utiliser les mesures légales</vt:lpstr>
      <vt:lpstr>Utiliser les mesures légales</vt:lpstr>
      <vt:lpstr>Utiliser les mesures légales</vt:lpstr>
      <vt:lpstr>Utiliser les mesures légales</vt:lpstr>
      <vt:lpstr>Utiliser les mesures légales</vt:lpstr>
      <vt:lpstr>Utiliser les mesures légales</vt:lpstr>
      <vt:lpstr>Cas particulier des durées</vt:lpstr>
      <vt:lpstr>Présentation PowerPoint</vt:lpstr>
      <vt:lpstr>Cas particulier des durées</vt:lpstr>
      <vt:lpstr>Cas particulier des durées</vt:lpstr>
      <vt:lpstr>Cas particulier des durées</vt:lpstr>
      <vt:lpstr>Cas particulier des durées</vt:lpstr>
      <vt:lpstr>Cas particulier des durées</vt:lpstr>
      <vt:lpstr>Cas particulier des durées</vt:lpstr>
      <vt:lpstr>Progression des apprentissages</vt:lpstr>
      <vt:lpstr>Progression des apprentissages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LE VOT Jacques</cp:lastModifiedBy>
  <cp:revision>85</cp:revision>
  <cp:lastPrinted>2014-02-18T10:16:50Z</cp:lastPrinted>
  <dcterms:created xsi:type="dcterms:W3CDTF">2011-09-19T07:57:26Z</dcterms:created>
  <dcterms:modified xsi:type="dcterms:W3CDTF">2014-03-25T09:25:10Z</dcterms:modified>
</cp:coreProperties>
</file>